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535" r:id="rId3"/>
    <p:sldId id="536" r:id="rId4"/>
    <p:sldId id="537" r:id="rId5"/>
    <p:sldId id="538" r:id="rId6"/>
    <p:sldId id="592" r:id="rId7"/>
    <p:sldId id="401" r:id="rId8"/>
    <p:sldId id="404" r:id="rId9"/>
    <p:sldId id="454" r:id="rId10"/>
    <p:sldId id="502" r:id="rId11"/>
    <p:sldId id="492" r:id="rId12"/>
    <p:sldId id="491" r:id="rId13"/>
    <p:sldId id="493" r:id="rId14"/>
    <p:sldId id="495" r:id="rId15"/>
    <p:sldId id="460" r:id="rId16"/>
    <p:sldId id="467" r:id="rId17"/>
    <p:sldId id="473" r:id="rId18"/>
    <p:sldId id="479" r:id="rId19"/>
    <p:sldId id="511" r:id="rId20"/>
    <p:sldId id="265" r:id="rId21"/>
    <p:sldId id="267" r:id="rId22"/>
    <p:sldId id="270" r:id="rId23"/>
    <p:sldId id="318" r:id="rId24"/>
    <p:sldId id="596" r:id="rId25"/>
    <p:sldId id="597" r:id="rId26"/>
    <p:sldId id="598" r:id="rId27"/>
    <p:sldId id="599" r:id="rId28"/>
    <p:sldId id="600" r:id="rId29"/>
    <p:sldId id="480" r:id="rId30"/>
    <p:sldId id="588" r:id="rId31"/>
    <p:sldId id="383" r:id="rId32"/>
    <p:sldId id="593" r:id="rId33"/>
    <p:sldId id="509" r:id="rId34"/>
    <p:sldId id="503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CCFE8D-2A06-4D05-B3E6-40FFE9859271}">
  <a:tblStyle styleId="{F5CCFE8D-2A06-4D05-B3E6-40FFE98592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533A41-E80A-4DD8-AA49-817B3B7D06A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9" autoAdjust="0"/>
    <p:restoredTop sz="93481" autoAdjust="0"/>
  </p:normalViewPr>
  <p:slideViewPr>
    <p:cSldViewPr snapToGrid="0" snapToObjects="1">
      <p:cViewPr varScale="1">
        <p:scale>
          <a:sx n="105" d="100"/>
          <a:sy n="105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A20FA-585D-A04D-A9F9-2E4163C8958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0C73CE39-6566-4B4D-B484-7B25CA369944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2012</a:t>
          </a:r>
        </a:p>
      </dgm:t>
    </dgm:pt>
    <dgm:pt modelId="{7513EA5D-3235-5545-B443-BF48EBFEAECD}" type="parTrans" cxnId="{4BC4539B-970F-0347-95EA-D7D2D858DC2D}">
      <dgm:prSet/>
      <dgm:spPr/>
      <dgm:t>
        <a:bodyPr/>
        <a:lstStyle/>
        <a:p>
          <a:endParaRPr lang="en-US"/>
        </a:p>
      </dgm:t>
    </dgm:pt>
    <dgm:pt modelId="{D6220AA5-DE94-144B-AAEF-438752DA4BF7}" type="sibTrans" cxnId="{4BC4539B-970F-0347-95EA-D7D2D858DC2D}">
      <dgm:prSet/>
      <dgm:spPr/>
      <dgm:t>
        <a:bodyPr/>
        <a:lstStyle/>
        <a:p>
          <a:endParaRPr lang="en-US"/>
        </a:p>
      </dgm:t>
    </dgm:pt>
    <dgm:pt modelId="{DC62277E-B270-024C-8BAC-E0D3321611A3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C6ABD1D7-79EF-294F-8350-4679225FC75E}" type="parTrans" cxnId="{848329A5-FE07-7640-91AC-5F2A07853D39}">
      <dgm:prSet/>
      <dgm:spPr/>
      <dgm:t>
        <a:bodyPr/>
        <a:lstStyle/>
        <a:p>
          <a:endParaRPr lang="en-US"/>
        </a:p>
      </dgm:t>
    </dgm:pt>
    <dgm:pt modelId="{C7832731-CE42-5244-886D-09620B805082}" type="sibTrans" cxnId="{848329A5-FE07-7640-91AC-5F2A07853D39}">
      <dgm:prSet/>
      <dgm:spPr/>
      <dgm:t>
        <a:bodyPr/>
        <a:lstStyle/>
        <a:p>
          <a:endParaRPr lang="en-US"/>
        </a:p>
      </dgm:t>
    </dgm:pt>
    <dgm:pt modelId="{EF8E61B1-B674-F848-9B1C-12B645FCE224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41943314-01C5-6E46-8C8B-B03269E910A7}" type="parTrans" cxnId="{71DE023E-218A-2141-8F77-6885DB0795FB}">
      <dgm:prSet/>
      <dgm:spPr/>
      <dgm:t>
        <a:bodyPr/>
        <a:lstStyle/>
        <a:p>
          <a:endParaRPr lang="en-US"/>
        </a:p>
      </dgm:t>
    </dgm:pt>
    <dgm:pt modelId="{47A1DD6C-3311-7D4D-ADDD-89595016BCC3}" type="sibTrans" cxnId="{71DE023E-218A-2141-8F77-6885DB0795FB}">
      <dgm:prSet/>
      <dgm:spPr/>
      <dgm:t>
        <a:bodyPr/>
        <a:lstStyle/>
        <a:p>
          <a:endParaRPr lang="en-US"/>
        </a:p>
      </dgm:t>
    </dgm:pt>
    <dgm:pt modelId="{D422418C-EE1E-5A41-BB35-7B227C343D17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E0B5FFFB-F163-B64D-93F2-034067287BA9}" type="parTrans" cxnId="{3B64A89F-2503-2542-8F2D-7CDEC12F824D}">
      <dgm:prSet/>
      <dgm:spPr/>
      <dgm:t>
        <a:bodyPr/>
        <a:lstStyle/>
        <a:p>
          <a:endParaRPr lang="en-US"/>
        </a:p>
      </dgm:t>
    </dgm:pt>
    <dgm:pt modelId="{A90C7626-40DA-9C4D-9624-F106098A91CA}" type="sibTrans" cxnId="{3B64A89F-2503-2542-8F2D-7CDEC12F824D}">
      <dgm:prSet/>
      <dgm:spPr/>
      <dgm:t>
        <a:bodyPr/>
        <a:lstStyle/>
        <a:p>
          <a:endParaRPr lang="en-US"/>
        </a:p>
      </dgm:t>
    </dgm:pt>
    <dgm:pt modelId="{D4C168B8-5DB7-A246-B4E0-4146CCD8400E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2013</a:t>
          </a:r>
        </a:p>
      </dgm:t>
    </dgm:pt>
    <dgm:pt modelId="{759AC058-4F7C-A442-8B6C-1BACB802D983}" type="parTrans" cxnId="{494508DC-8B64-9D42-B7D2-75154A7CCF95}">
      <dgm:prSet/>
      <dgm:spPr/>
      <dgm:t>
        <a:bodyPr/>
        <a:lstStyle/>
        <a:p>
          <a:endParaRPr lang="en-US"/>
        </a:p>
      </dgm:t>
    </dgm:pt>
    <dgm:pt modelId="{831AB9BB-D815-9E4D-B431-2026103D2D20}" type="sibTrans" cxnId="{494508DC-8B64-9D42-B7D2-75154A7CCF95}">
      <dgm:prSet/>
      <dgm:spPr/>
      <dgm:t>
        <a:bodyPr/>
        <a:lstStyle/>
        <a:p>
          <a:endParaRPr lang="en-US"/>
        </a:p>
      </dgm:t>
    </dgm:pt>
    <dgm:pt modelId="{67214405-627B-D64C-8BBD-33847E14622F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4FC73E62-92B7-F748-994D-48137380C43F}" type="parTrans" cxnId="{228D9918-2D06-0646-A69A-913DDD8882C7}">
      <dgm:prSet/>
      <dgm:spPr/>
      <dgm:t>
        <a:bodyPr/>
        <a:lstStyle/>
        <a:p>
          <a:endParaRPr lang="en-US"/>
        </a:p>
      </dgm:t>
    </dgm:pt>
    <dgm:pt modelId="{6090B893-A1B0-FC4B-B72E-9C607208972A}" type="sibTrans" cxnId="{228D9918-2D06-0646-A69A-913DDD8882C7}">
      <dgm:prSet/>
      <dgm:spPr/>
      <dgm:t>
        <a:bodyPr/>
        <a:lstStyle/>
        <a:p>
          <a:endParaRPr lang="en-US"/>
        </a:p>
      </dgm:t>
    </dgm:pt>
    <dgm:pt modelId="{D2B543C1-E73B-2F4F-AF0B-A7C87DD76771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52497451-4069-8C4D-94FF-478B40258F06}" type="parTrans" cxnId="{AB41DE5E-D6EC-FE4D-879C-428E15E0691A}">
      <dgm:prSet/>
      <dgm:spPr/>
      <dgm:t>
        <a:bodyPr/>
        <a:lstStyle/>
        <a:p>
          <a:endParaRPr lang="en-US"/>
        </a:p>
      </dgm:t>
    </dgm:pt>
    <dgm:pt modelId="{5D247673-C204-E840-8E18-D1900ADA6623}" type="sibTrans" cxnId="{AB41DE5E-D6EC-FE4D-879C-428E15E0691A}">
      <dgm:prSet/>
      <dgm:spPr/>
      <dgm:t>
        <a:bodyPr/>
        <a:lstStyle/>
        <a:p>
          <a:endParaRPr lang="en-US"/>
        </a:p>
      </dgm:t>
    </dgm:pt>
    <dgm:pt modelId="{4D0AE8C6-5D4A-EA49-A5E1-85E15E87529F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7D82CEAB-E7BA-5745-9182-308DAED18807}" type="parTrans" cxnId="{1167E78F-1D8C-6345-A274-B3552AB5F9BC}">
      <dgm:prSet/>
      <dgm:spPr/>
      <dgm:t>
        <a:bodyPr/>
        <a:lstStyle/>
        <a:p>
          <a:endParaRPr lang="en-US"/>
        </a:p>
      </dgm:t>
    </dgm:pt>
    <dgm:pt modelId="{4EE9553D-E9B6-DD40-AB93-1A441DC3BE27}" type="sibTrans" cxnId="{1167E78F-1D8C-6345-A274-B3552AB5F9BC}">
      <dgm:prSet/>
      <dgm:spPr/>
      <dgm:t>
        <a:bodyPr/>
        <a:lstStyle/>
        <a:p>
          <a:endParaRPr lang="en-US"/>
        </a:p>
      </dgm:t>
    </dgm:pt>
    <dgm:pt modelId="{D2BF6767-A187-424A-A007-45152AEE7C23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E5026096-BAEA-7D48-86B8-1AC957D0E26B}" type="parTrans" cxnId="{131C8425-12DF-B741-BC58-312D13C66C74}">
      <dgm:prSet/>
      <dgm:spPr/>
      <dgm:t>
        <a:bodyPr/>
        <a:lstStyle/>
        <a:p>
          <a:endParaRPr lang="en-US"/>
        </a:p>
      </dgm:t>
    </dgm:pt>
    <dgm:pt modelId="{9DD1DFC5-2205-8F4E-B059-E5765790B9DD}" type="sibTrans" cxnId="{131C8425-12DF-B741-BC58-312D13C66C74}">
      <dgm:prSet/>
      <dgm:spPr/>
      <dgm:t>
        <a:bodyPr/>
        <a:lstStyle/>
        <a:p>
          <a:endParaRPr lang="en-US"/>
        </a:p>
      </dgm:t>
    </dgm:pt>
    <dgm:pt modelId="{F20E6CCE-D019-F14F-8412-798D8CE84279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00331CD5-0162-2743-A53A-C8B7D6880FC9}" type="parTrans" cxnId="{922C92EC-497B-A74A-BEEF-0ADFCC7C8E1F}">
      <dgm:prSet/>
      <dgm:spPr/>
      <dgm:t>
        <a:bodyPr/>
        <a:lstStyle/>
        <a:p>
          <a:endParaRPr lang="en-US"/>
        </a:p>
      </dgm:t>
    </dgm:pt>
    <dgm:pt modelId="{CBC30DCC-701B-F04C-AB8F-83281FB78B08}" type="sibTrans" cxnId="{922C92EC-497B-A74A-BEEF-0ADFCC7C8E1F}">
      <dgm:prSet/>
      <dgm:spPr/>
      <dgm:t>
        <a:bodyPr/>
        <a:lstStyle/>
        <a:p>
          <a:endParaRPr lang="en-US"/>
        </a:p>
      </dgm:t>
    </dgm:pt>
    <dgm:pt modelId="{D3EAF967-DFB5-034F-AFAC-A992A561B772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BCF83A38-2DB9-BE43-97F0-C164D899DB30}" type="parTrans" cxnId="{A8CAFEEF-1B0E-2A4A-AED9-DBE1F53C536D}">
      <dgm:prSet/>
      <dgm:spPr/>
      <dgm:t>
        <a:bodyPr/>
        <a:lstStyle/>
        <a:p>
          <a:endParaRPr lang="en-US"/>
        </a:p>
      </dgm:t>
    </dgm:pt>
    <dgm:pt modelId="{FDA783BD-C52B-1947-AF9A-081E80988AE2}" type="sibTrans" cxnId="{A8CAFEEF-1B0E-2A4A-AED9-DBE1F53C536D}">
      <dgm:prSet/>
      <dgm:spPr/>
      <dgm:t>
        <a:bodyPr/>
        <a:lstStyle/>
        <a:p>
          <a:endParaRPr lang="en-US"/>
        </a:p>
      </dgm:t>
    </dgm:pt>
    <dgm:pt modelId="{3182496E-143C-8245-BEB3-5285727BA435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E1FE1B0A-3759-6644-ADB7-7B79E3500A03}" type="parTrans" cxnId="{7110FC60-4300-8941-BABF-F9FDF793548C}">
      <dgm:prSet/>
      <dgm:spPr/>
      <dgm:t>
        <a:bodyPr/>
        <a:lstStyle/>
        <a:p>
          <a:endParaRPr lang="en-US"/>
        </a:p>
      </dgm:t>
    </dgm:pt>
    <dgm:pt modelId="{FCA276EA-9EF8-8342-858A-84DAA0F789F2}" type="sibTrans" cxnId="{7110FC60-4300-8941-BABF-F9FDF793548C}">
      <dgm:prSet/>
      <dgm:spPr/>
      <dgm:t>
        <a:bodyPr/>
        <a:lstStyle/>
        <a:p>
          <a:endParaRPr lang="en-US"/>
        </a:p>
      </dgm:t>
    </dgm:pt>
    <dgm:pt modelId="{AC485B6D-CA5C-DB4A-92F5-E1E972540068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2015</a:t>
          </a:r>
        </a:p>
      </dgm:t>
    </dgm:pt>
    <dgm:pt modelId="{D70E876B-0546-404B-87E0-EBF18C010130}" type="parTrans" cxnId="{65224641-5BD7-1040-B344-5FFBB183ACB9}">
      <dgm:prSet/>
      <dgm:spPr/>
      <dgm:t>
        <a:bodyPr/>
        <a:lstStyle/>
        <a:p>
          <a:endParaRPr lang="en-US"/>
        </a:p>
      </dgm:t>
    </dgm:pt>
    <dgm:pt modelId="{BE5AA134-7A91-D94B-9910-E90B1CBD4C69}" type="sibTrans" cxnId="{65224641-5BD7-1040-B344-5FFBB183ACB9}">
      <dgm:prSet/>
      <dgm:spPr/>
      <dgm:t>
        <a:bodyPr/>
        <a:lstStyle/>
        <a:p>
          <a:endParaRPr lang="en-US"/>
        </a:p>
      </dgm:t>
    </dgm:pt>
    <dgm:pt modelId="{E62B2690-0478-2340-922E-8A5C21DAC52A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E16A997F-4C9D-DE49-8462-13DD1233E57A}" type="parTrans" cxnId="{12915974-CB60-DC4B-8EA6-822FE54158D6}">
      <dgm:prSet/>
      <dgm:spPr/>
      <dgm:t>
        <a:bodyPr/>
        <a:lstStyle/>
        <a:p>
          <a:endParaRPr lang="en-US"/>
        </a:p>
      </dgm:t>
    </dgm:pt>
    <dgm:pt modelId="{0BDF24EC-DB30-6243-8599-9B6D15B3D8ED}" type="sibTrans" cxnId="{12915974-CB60-DC4B-8EA6-822FE54158D6}">
      <dgm:prSet/>
      <dgm:spPr/>
      <dgm:t>
        <a:bodyPr/>
        <a:lstStyle/>
        <a:p>
          <a:endParaRPr lang="en-US"/>
        </a:p>
      </dgm:t>
    </dgm:pt>
    <dgm:pt modelId="{D4977254-BC98-244A-8F56-B07FAA6DA921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5C4116E4-CE9D-8B4B-889C-0858E682BB9B}" type="parTrans" cxnId="{98D8489E-5E65-B941-9A7F-63BAB3BB96EF}">
      <dgm:prSet/>
      <dgm:spPr/>
      <dgm:t>
        <a:bodyPr/>
        <a:lstStyle/>
        <a:p>
          <a:endParaRPr lang="en-US"/>
        </a:p>
      </dgm:t>
    </dgm:pt>
    <dgm:pt modelId="{B3A24E95-B615-4444-9D95-181D3BE09E1E}" type="sibTrans" cxnId="{98D8489E-5E65-B941-9A7F-63BAB3BB96EF}">
      <dgm:prSet/>
      <dgm:spPr/>
      <dgm:t>
        <a:bodyPr/>
        <a:lstStyle/>
        <a:p>
          <a:endParaRPr lang="en-US"/>
        </a:p>
      </dgm:t>
    </dgm:pt>
    <dgm:pt modelId="{D20D72E0-A673-FB4B-AA45-6202AC2D11DD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C593D1C6-AE36-AA4E-B2FD-21DD86562BE6}" type="parTrans" cxnId="{EA035FBC-3FD4-3748-963C-0314D8AA5B6F}">
      <dgm:prSet/>
      <dgm:spPr/>
      <dgm:t>
        <a:bodyPr/>
        <a:lstStyle/>
        <a:p>
          <a:endParaRPr lang="en-US"/>
        </a:p>
      </dgm:t>
    </dgm:pt>
    <dgm:pt modelId="{A1C4F7F5-5275-3043-B422-9639ED7A2804}" type="sibTrans" cxnId="{EA035FBC-3FD4-3748-963C-0314D8AA5B6F}">
      <dgm:prSet/>
      <dgm:spPr/>
      <dgm:t>
        <a:bodyPr/>
        <a:lstStyle/>
        <a:p>
          <a:endParaRPr lang="en-US"/>
        </a:p>
      </dgm:t>
    </dgm:pt>
    <dgm:pt modelId="{D8EAA1C4-A75D-944F-AD55-3C3850D0E168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2BF5A80A-86AF-3E4D-A607-B4452B010CC4}" type="parTrans" cxnId="{29A2198B-A08E-6A4F-83FE-95CC8A3C6AB5}">
      <dgm:prSet/>
      <dgm:spPr/>
      <dgm:t>
        <a:bodyPr/>
        <a:lstStyle/>
        <a:p>
          <a:endParaRPr lang="en-US"/>
        </a:p>
      </dgm:t>
    </dgm:pt>
    <dgm:pt modelId="{0452FABD-2DC3-6744-A08E-224CBBE2DE3F}" type="sibTrans" cxnId="{29A2198B-A08E-6A4F-83FE-95CC8A3C6AB5}">
      <dgm:prSet/>
      <dgm:spPr/>
      <dgm:t>
        <a:bodyPr/>
        <a:lstStyle/>
        <a:p>
          <a:endParaRPr lang="en-US"/>
        </a:p>
      </dgm:t>
    </dgm:pt>
    <dgm:pt modelId="{D8D80D19-DBA4-B64E-B7B1-2CB08D59FD0D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892674F2-AE50-8648-84AF-D2F48582FE3D}" type="parTrans" cxnId="{36B8FD3D-1C83-2448-A220-81DA8414BAA3}">
      <dgm:prSet/>
      <dgm:spPr/>
      <dgm:t>
        <a:bodyPr/>
        <a:lstStyle/>
        <a:p>
          <a:endParaRPr lang="en-US"/>
        </a:p>
      </dgm:t>
    </dgm:pt>
    <dgm:pt modelId="{04F2AF6B-F168-C742-B97C-AD4C087BA7D0}" type="sibTrans" cxnId="{36B8FD3D-1C83-2448-A220-81DA8414BAA3}">
      <dgm:prSet/>
      <dgm:spPr/>
      <dgm:t>
        <a:bodyPr/>
        <a:lstStyle/>
        <a:p>
          <a:endParaRPr lang="en-US"/>
        </a:p>
      </dgm:t>
    </dgm:pt>
    <dgm:pt modelId="{A8A73F73-196B-6D47-B337-ADDE83B4A31C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D2EFA1BA-031C-E842-ADE6-73FCC9C1CA0F}" type="parTrans" cxnId="{AA938C5C-43CA-6040-B8ED-DF0F70F2C1E8}">
      <dgm:prSet/>
      <dgm:spPr/>
      <dgm:t>
        <a:bodyPr/>
        <a:lstStyle/>
        <a:p>
          <a:endParaRPr lang="en-US"/>
        </a:p>
      </dgm:t>
    </dgm:pt>
    <dgm:pt modelId="{F5279033-31B8-2E4A-8081-0516D682C069}" type="sibTrans" cxnId="{AA938C5C-43CA-6040-B8ED-DF0F70F2C1E8}">
      <dgm:prSet/>
      <dgm:spPr/>
      <dgm:t>
        <a:bodyPr/>
        <a:lstStyle/>
        <a:p>
          <a:endParaRPr lang="en-US"/>
        </a:p>
      </dgm:t>
    </dgm:pt>
    <dgm:pt modelId="{E89BF614-F9F8-A046-BBCC-061F4985359A}">
      <dgm:prSet phldrT="[Text]"/>
      <dgm:spPr>
        <a:solidFill>
          <a:srgbClr val="1F4C4B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E90BB0DC-3B36-DE4B-8752-84448F6C65A2}" type="parTrans" cxnId="{06303960-1EE2-B041-A1F6-6CCD83F8C2AA}">
      <dgm:prSet/>
      <dgm:spPr/>
      <dgm:t>
        <a:bodyPr/>
        <a:lstStyle/>
        <a:p>
          <a:endParaRPr lang="en-US"/>
        </a:p>
      </dgm:t>
    </dgm:pt>
    <dgm:pt modelId="{7927EB70-78F2-8344-B137-FBECD2CA75F6}" type="sibTrans" cxnId="{06303960-1EE2-B041-A1F6-6CCD83F8C2AA}">
      <dgm:prSet/>
      <dgm:spPr/>
      <dgm:t>
        <a:bodyPr/>
        <a:lstStyle/>
        <a:p>
          <a:endParaRPr lang="en-US"/>
        </a:p>
      </dgm:t>
    </dgm:pt>
    <dgm:pt modelId="{4D2CC0E5-3F22-7A41-9960-62BDEB5461D4}">
      <dgm:prSet/>
      <dgm:spPr>
        <a:solidFill>
          <a:srgbClr val="1F4C4B"/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8E2012D8-6479-B649-9A27-F2773AD16F41}" type="parTrans" cxnId="{E20D3503-E8F9-7449-B7E1-B997145F1E36}">
      <dgm:prSet/>
      <dgm:spPr/>
      <dgm:t>
        <a:bodyPr/>
        <a:lstStyle/>
        <a:p>
          <a:endParaRPr lang="en-US"/>
        </a:p>
      </dgm:t>
    </dgm:pt>
    <dgm:pt modelId="{FA8841A0-2C11-AC42-BA5A-02233E29479B}" type="sibTrans" cxnId="{E20D3503-E8F9-7449-B7E1-B997145F1E36}">
      <dgm:prSet/>
      <dgm:spPr/>
      <dgm:t>
        <a:bodyPr/>
        <a:lstStyle/>
        <a:p>
          <a:endParaRPr lang="en-US"/>
        </a:p>
      </dgm:t>
    </dgm:pt>
    <dgm:pt modelId="{0DB599CB-8F26-9648-8C1B-1595F8114938}">
      <dgm:prSet/>
      <dgm:spPr>
        <a:solidFill>
          <a:srgbClr val="1F4C4B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2DD2B47F-8300-B049-A481-B94D6D881EEB}" type="parTrans" cxnId="{B7D3E1E9-88CE-1847-80AC-C56E16F8880F}">
      <dgm:prSet/>
      <dgm:spPr/>
      <dgm:t>
        <a:bodyPr/>
        <a:lstStyle/>
        <a:p>
          <a:endParaRPr lang="en-US"/>
        </a:p>
      </dgm:t>
    </dgm:pt>
    <dgm:pt modelId="{8713ED63-4B56-4747-8D9C-2FD0BD90A5F1}" type="sibTrans" cxnId="{B7D3E1E9-88CE-1847-80AC-C56E16F8880F}">
      <dgm:prSet/>
      <dgm:spPr/>
      <dgm:t>
        <a:bodyPr/>
        <a:lstStyle/>
        <a:p>
          <a:endParaRPr lang="en-US"/>
        </a:p>
      </dgm:t>
    </dgm:pt>
    <dgm:pt modelId="{0147ABA8-4B48-6B4F-A7A3-05B1B3CB1212}">
      <dgm:prSet/>
      <dgm:spPr>
        <a:solidFill>
          <a:srgbClr val="1F4C4B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8E20F9C9-2BE0-404A-ACB2-39C5FE1A748D}" type="parTrans" cxnId="{999552CC-8177-1D41-B5B7-22FDF6D0643D}">
      <dgm:prSet/>
      <dgm:spPr/>
      <dgm:t>
        <a:bodyPr/>
        <a:lstStyle/>
        <a:p>
          <a:endParaRPr lang="en-US"/>
        </a:p>
      </dgm:t>
    </dgm:pt>
    <dgm:pt modelId="{4F4FF4AB-D2EF-DB4C-8C4D-A08A3F5BCEC7}" type="sibTrans" cxnId="{999552CC-8177-1D41-B5B7-22FDF6D0643D}">
      <dgm:prSet/>
      <dgm:spPr/>
      <dgm:t>
        <a:bodyPr/>
        <a:lstStyle/>
        <a:p>
          <a:endParaRPr lang="en-US"/>
        </a:p>
      </dgm:t>
    </dgm:pt>
    <dgm:pt modelId="{0A03BC64-10FF-FE4E-B73C-EFF7DEB0390F}">
      <dgm:prSet/>
      <dgm:spPr>
        <a:solidFill>
          <a:srgbClr val="1F4C4B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AA0EBF9B-F761-1540-8D18-EAB920AA9620}" type="parTrans" cxnId="{33399011-2615-CB45-87E9-C364217E5374}">
      <dgm:prSet/>
      <dgm:spPr/>
      <dgm:t>
        <a:bodyPr/>
        <a:lstStyle/>
        <a:p>
          <a:endParaRPr lang="en-US"/>
        </a:p>
      </dgm:t>
    </dgm:pt>
    <dgm:pt modelId="{557C504B-648E-F84E-96F0-56A838E38485}" type="sibTrans" cxnId="{33399011-2615-CB45-87E9-C364217E5374}">
      <dgm:prSet/>
      <dgm:spPr/>
      <dgm:t>
        <a:bodyPr/>
        <a:lstStyle/>
        <a:p>
          <a:endParaRPr lang="en-US"/>
        </a:p>
      </dgm:t>
    </dgm:pt>
    <dgm:pt modelId="{C119C7C1-9B37-5D47-A85C-40371F9552DE}" type="pres">
      <dgm:prSet presAssocID="{E62A20FA-585D-A04D-A9F9-2E4163C8958A}" presName="Name0" presStyleCnt="0">
        <dgm:presLayoutVars>
          <dgm:dir/>
          <dgm:animLvl val="lvl"/>
          <dgm:resizeHandles val="exact"/>
        </dgm:presLayoutVars>
      </dgm:prSet>
      <dgm:spPr/>
    </dgm:pt>
    <dgm:pt modelId="{C652558C-AB52-1648-BB29-F6B979A76ACD}" type="pres">
      <dgm:prSet presAssocID="{0C73CE39-6566-4B4D-B484-7B25CA369944}" presName="parTxOnly" presStyleLbl="node1" presStyleIdx="0" presStyleCnt="24">
        <dgm:presLayoutVars>
          <dgm:chMax val="0"/>
          <dgm:chPref val="0"/>
          <dgm:bulletEnabled val="1"/>
        </dgm:presLayoutVars>
      </dgm:prSet>
      <dgm:spPr/>
    </dgm:pt>
    <dgm:pt modelId="{BE2C6550-90A5-9A4F-B2B3-0F1E1B279165}" type="pres">
      <dgm:prSet presAssocID="{D6220AA5-DE94-144B-AAEF-438752DA4BF7}" presName="parTxOnlySpace" presStyleCnt="0"/>
      <dgm:spPr/>
    </dgm:pt>
    <dgm:pt modelId="{BD37AD15-6A94-4D41-857B-504F2DAACB18}" type="pres">
      <dgm:prSet presAssocID="{DC62277E-B270-024C-8BAC-E0D3321611A3}" presName="parTxOnly" presStyleLbl="node1" presStyleIdx="1" presStyleCnt="24">
        <dgm:presLayoutVars>
          <dgm:chMax val="0"/>
          <dgm:chPref val="0"/>
          <dgm:bulletEnabled val="1"/>
        </dgm:presLayoutVars>
      </dgm:prSet>
      <dgm:spPr/>
    </dgm:pt>
    <dgm:pt modelId="{7B955922-D0DF-734F-A6B2-14396C3C27A8}" type="pres">
      <dgm:prSet presAssocID="{C7832731-CE42-5244-886D-09620B805082}" presName="parTxOnlySpace" presStyleCnt="0"/>
      <dgm:spPr/>
    </dgm:pt>
    <dgm:pt modelId="{F3A56299-8F0B-7B4D-8454-FD622A9EA770}" type="pres">
      <dgm:prSet presAssocID="{EF8E61B1-B674-F848-9B1C-12B645FCE224}" presName="parTxOnly" presStyleLbl="node1" presStyleIdx="2" presStyleCnt="24">
        <dgm:presLayoutVars>
          <dgm:chMax val="0"/>
          <dgm:chPref val="0"/>
          <dgm:bulletEnabled val="1"/>
        </dgm:presLayoutVars>
      </dgm:prSet>
      <dgm:spPr/>
    </dgm:pt>
    <dgm:pt modelId="{A19A2D2B-C457-F245-A7DB-1E0C2E253202}" type="pres">
      <dgm:prSet presAssocID="{47A1DD6C-3311-7D4D-ADDD-89595016BCC3}" presName="parTxOnlySpace" presStyleCnt="0"/>
      <dgm:spPr/>
    </dgm:pt>
    <dgm:pt modelId="{959EE324-16E2-6643-AC8A-43E9C4A8838B}" type="pres">
      <dgm:prSet presAssocID="{D422418C-EE1E-5A41-BB35-7B227C343D17}" presName="parTxOnly" presStyleLbl="node1" presStyleIdx="3" presStyleCnt="24">
        <dgm:presLayoutVars>
          <dgm:chMax val="0"/>
          <dgm:chPref val="0"/>
          <dgm:bulletEnabled val="1"/>
        </dgm:presLayoutVars>
      </dgm:prSet>
      <dgm:spPr/>
    </dgm:pt>
    <dgm:pt modelId="{BB94BAAE-6896-334E-86E0-41A9BCF97405}" type="pres">
      <dgm:prSet presAssocID="{A90C7626-40DA-9C4D-9624-F106098A91CA}" presName="parTxOnlySpace" presStyleCnt="0"/>
      <dgm:spPr/>
    </dgm:pt>
    <dgm:pt modelId="{F02B3623-11AD-1E44-9F44-806021647AC2}" type="pres">
      <dgm:prSet presAssocID="{D4C168B8-5DB7-A246-B4E0-4146CCD8400E}" presName="parTxOnly" presStyleLbl="node1" presStyleIdx="4" presStyleCnt="24">
        <dgm:presLayoutVars>
          <dgm:chMax val="0"/>
          <dgm:chPref val="0"/>
          <dgm:bulletEnabled val="1"/>
        </dgm:presLayoutVars>
      </dgm:prSet>
      <dgm:spPr/>
    </dgm:pt>
    <dgm:pt modelId="{A8FBF71E-9BF5-1042-8FA3-47C8206B51E8}" type="pres">
      <dgm:prSet presAssocID="{831AB9BB-D815-9E4D-B431-2026103D2D20}" presName="parTxOnlySpace" presStyleCnt="0"/>
      <dgm:spPr/>
    </dgm:pt>
    <dgm:pt modelId="{761DBF1F-3403-5045-9C7A-CC74FC69105C}" type="pres">
      <dgm:prSet presAssocID="{67214405-627B-D64C-8BBD-33847E14622F}" presName="parTxOnly" presStyleLbl="node1" presStyleIdx="5" presStyleCnt="24">
        <dgm:presLayoutVars>
          <dgm:chMax val="0"/>
          <dgm:chPref val="0"/>
          <dgm:bulletEnabled val="1"/>
        </dgm:presLayoutVars>
      </dgm:prSet>
      <dgm:spPr/>
    </dgm:pt>
    <dgm:pt modelId="{7B04B640-1247-434B-B39A-244CB29447EA}" type="pres">
      <dgm:prSet presAssocID="{6090B893-A1B0-FC4B-B72E-9C607208972A}" presName="parTxOnlySpace" presStyleCnt="0"/>
      <dgm:spPr/>
    </dgm:pt>
    <dgm:pt modelId="{1151E060-3997-DA48-9B6C-D4EBA74BAE2D}" type="pres">
      <dgm:prSet presAssocID="{D2B543C1-E73B-2F4F-AF0B-A7C87DD76771}" presName="parTxOnly" presStyleLbl="node1" presStyleIdx="6" presStyleCnt="24">
        <dgm:presLayoutVars>
          <dgm:chMax val="0"/>
          <dgm:chPref val="0"/>
          <dgm:bulletEnabled val="1"/>
        </dgm:presLayoutVars>
      </dgm:prSet>
      <dgm:spPr/>
    </dgm:pt>
    <dgm:pt modelId="{9CC01E22-2B55-054E-B300-5F9B5CD9EA05}" type="pres">
      <dgm:prSet presAssocID="{5D247673-C204-E840-8E18-D1900ADA6623}" presName="parTxOnlySpace" presStyleCnt="0"/>
      <dgm:spPr/>
    </dgm:pt>
    <dgm:pt modelId="{F62CC10E-345D-9E4E-A830-E30A3A809C2D}" type="pres">
      <dgm:prSet presAssocID="{4D0AE8C6-5D4A-EA49-A5E1-85E15E87529F}" presName="parTxOnly" presStyleLbl="node1" presStyleIdx="7" presStyleCnt="24">
        <dgm:presLayoutVars>
          <dgm:chMax val="0"/>
          <dgm:chPref val="0"/>
          <dgm:bulletEnabled val="1"/>
        </dgm:presLayoutVars>
      </dgm:prSet>
      <dgm:spPr/>
    </dgm:pt>
    <dgm:pt modelId="{A54DDA75-8B8C-E045-B2A8-7284B80C21C3}" type="pres">
      <dgm:prSet presAssocID="{4EE9553D-E9B6-DD40-AB93-1A441DC3BE27}" presName="parTxOnlySpace" presStyleCnt="0"/>
      <dgm:spPr/>
    </dgm:pt>
    <dgm:pt modelId="{21DD5F82-A2F0-2645-B940-25208DE166A8}" type="pres">
      <dgm:prSet presAssocID="{D2BF6767-A187-424A-A007-45152AEE7C23}" presName="parTxOnly" presStyleLbl="node1" presStyleIdx="8" presStyleCnt="24">
        <dgm:presLayoutVars>
          <dgm:chMax val="0"/>
          <dgm:chPref val="0"/>
          <dgm:bulletEnabled val="1"/>
        </dgm:presLayoutVars>
      </dgm:prSet>
      <dgm:spPr/>
    </dgm:pt>
    <dgm:pt modelId="{0FEC1D95-ED4A-3C4B-B0AA-6AD12CC6739B}" type="pres">
      <dgm:prSet presAssocID="{9DD1DFC5-2205-8F4E-B059-E5765790B9DD}" presName="parTxOnlySpace" presStyleCnt="0"/>
      <dgm:spPr/>
    </dgm:pt>
    <dgm:pt modelId="{2B67DB22-78F5-F241-B516-7E76F4FAAE0E}" type="pres">
      <dgm:prSet presAssocID="{F20E6CCE-D019-F14F-8412-798D8CE84279}" presName="parTxOnly" presStyleLbl="node1" presStyleIdx="9" presStyleCnt="24">
        <dgm:presLayoutVars>
          <dgm:chMax val="0"/>
          <dgm:chPref val="0"/>
          <dgm:bulletEnabled val="1"/>
        </dgm:presLayoutVars>
      </dgm:prSet>
      <dgm:spPr/>
    </dgm:pt>
    <dgm:pt modelId="{F995E2D8-41C8-D845-9DB7-F2B9FC7B5012}" type="pres">
      <dgm:prSet presAssocID="{CBC30DCC-701B-F04C-AB8F-83281FB78B08}" presName="parTxOnlySpace" presStyleCnt="0"/>
      <dgm:spPr/>
    </dgm:pt>
    <dgm:pt modelId="{1B2DA79F-19EE-CA42-9C1A-EFBEA08936BC}" type="pres">
      <dgm:prSet presAssocID="{D3EAF967-DFB5-034F-AFAC-A992A561B772}" presName="parTxOnly" presStyleLbl="node1" presStyleIdx="10" presStyleCnt="24">
        <dgm:presLayoutVars>
          <dgm:chMax val="0"/>
          <dgm:chPref val="0"/>
          <dgm:bulletEnabled val="1"/>
        </dgm:presLayoutVars>
      </dgm:prSet>
      <dgm:spPr/>
    </dgm:pt>
    <dgm:pt modelId="{1657A168-408B-804F-8620-C24E891873C7}" type="pres">
      <dgm:prSet presAssocID="{FDA783BD-C52B-1947-AF9A-081E80988AE2}" presName="parTxOnlySpace" presStyleCnt="0"/>
      <dgm:spPr/>
    </dgm:pt>
    <dgm:pt modelId="{DEB5FBD4-20C7-4142-ABFA-30A51B6585D7}" type="pres">
      <dgm:prSet presAssocID="{3182496E-143C-8245-BEB3-5285727BA435}" presName="parTxOnly" presStyleLbl="node1" presStyleIdx="11" presStyleCnt="24">
        <dgm:presLayoutVars>
          <dgm:chMax val="0"/>
          <dgm:chPref val="0"/>
          <dgm:bulletEnabled val="1"/>
        </dgm:presLayoutVars>
      </dgm:prSet>
      <dgm:spPr/>
    </dgm:pt>
    <dgm:pt modelId="{2457A85B-C6CF-034F-BFC7-0749FB1C8594}" type="pres">
      <dgm:prSet presAssocID="{FCA276EA-9EF8-8342-858A-84DAA0F789F2}" presName="parTxOnlySpace" presStyleCnt="0"/>
      <dgm:spPr/>
    </dgm:pt>
    <dgm:pt modelId="{581FD41A-637A-9D4C-A55D-796309CF9459}" type="pres">
      <dgm:prSet presAssocID="{AC485B6D-CA5C-DB4A-92F5-E1E972540068}" presName="parTxOnly" presStyleLbl="node1" presStyleIdx="12" presStyleCnt="24">
        <dgm:presLayoutVars>
          <dgm:chMax val="0"/>
          <dgm:chPref val="0"/>
          <dgm:bulletEnabled val="1"/>
        </dgm:presLayoutVars>
      </dgm:prSet>
      <dgm:spPr/>
    </dgm:pt>
    <dgm:pt modelId="{6BC759BB-7CB2-6047-B6E4-320F97047072}" type="pres">
      <dgm:prSet presAssocID="{BE5AA134-7A91-D94B-9910-E90B1CBD4C69}" presName="parTxOnlySpace" presStyleCnt="0"/>
      <dgm:spPr/>
    </dgm:pt>
    <dgm:pt modelId="{42268C09-51EE-6E4F-8EF1-30CD147452C9}" type="pres">
      <dgm:prSet presAssocID="{E62B2690-0478-2340-922E-8A5C21DAC52A}" presName="parTxOnly" presStyleLbl="node1" presStyleIdx="13" presStyleCnt="24">
        <dgm:presLayoutVars>
          <dgm:chMax val="0"/>
          <dgm:chPref val="0"/>
          <dgm:bulletEnabled val="1"/>
        </dgm:presLayoutVars>
      </dgm:prSet>
      <dgm:spPr/>
    </dgm:pt>
    <dgm:pt modelId="{27FDDF3A-8F06-5140-9131-542318562D4F}" type="pres">
      <dgm:prSet presAssocID="{0BDF24EC-DB30-6243-8599-9B6D15B3D8ED}" presName="parTxOnlySpace" presStyleCnt="0"/>
      <dgm:spPr/>
    </dgm:pt>
    <dgm:pt modelId="{051444C8-52FA-344C-9B51-29DEEA0BC962}" type="pres">
      <dgm:prSet presAssocID="{D4977254-BC98-244A-8F56-B07FAA6DA921}" presName="parTxOnly" presStyleLbl="node1" presStyleIdx="14" presStyleCnt="24">
        <dgm:presLayoutVars>
          <dgm:chMax val="0"/>
          <dgm:chPref val="0"/>
          <dgm:bulletEnabled val="1"/>
        </dgm:presLayoutVars>
      </dgm:prSet>
      <dgm:spPr/>
    </dgm:pt>
    <dgm:pt modelId="{41F844CD-78E0-8947-BF57-1128E279AF4C}" type="pres">
      <dgm:prSet presAssocID="{B3A24E95-B615-4444-9D95-181D3BE09E1E}" presName="parTxOnlySpace" presStyleCnt="0"/>
      <dgm:spPr/>
    </dgm:pt>
    <dgm:pt modelId="{8A6E85A6-D651-8E4B-99E2-8060BC2D9C4C}" type="pres">
      <dgm:prSet presAssocID="{D20D72E0-A673-FB4B-AA45-6202AC2D11DD}" presName="parTxOnly" presStyleLbl="node1" presStyleIdx="15" presStyleCnt="24">
        <dgm:presLayoutVars>
          <dgm:chMax val="0"/>
          <dgm:chPref val="0"/>
          <dgm:bulletEnabled val="1"/>
        </dgm:presLayoutVars>
      </dgm:prSet>
      <dgm:spPr/>
    </dgm:pt>
    <dgm:pt modelId="{2B06317E-052A-834A-B6DA-E80825B0A8B9}" type="pres">
      <dgm:prSet presAssocID="{A1C4F7F5-5275-3043-B422-9639ED7A2804}" presName="parTxOnlySpace" presStyleCnt="0"/>
      <dgm:spPr/>
    </dgm:pt>
    <dgm:pt modelId="{76048842-9C76-EA43-9497-F6E1E0D1ECC7}" type="pres">
      <dgm:prSet presAssocID="{D8EAA1C4-A75D-944F-AD55-3C3850D0E168}" presName="parTxOnly" presStyleLbl="node1" presStyleIdx="16" presStyleCnt="24">
        <dgm:presLayoutVars>
          <dgm:chMax val="0"/>
          <dgm:chPref val="0"/>
          <dgm:bulletEnabled val="1"/>
        </dgm:presLayoutVars>
      </dgm:prSet>
      <dgm:spPr/>
    </dgm:pt>
    <dgm:pt modelId="{C90C3422-5BE3-EF44-A609-A580DBC9101D}" type="pres">
      <dgm:prSet presAssocID="{0452FABD-2DC3-6744-A08E-224CBBE2DE3F}" presName="parTxOnlySpace" presStyleCnt="0"/>
      <dgm:spPr/>
    </dgm:pt>
    <dgm:pt modelId="{15FECA2B-A4BB-0A41-81CA-B9E2B4289DDC}" type="pres">
      <dgm:prSet presAssocID="{D8D80D19-DBA4-B64E-B7B1-2CB08D59FD0D}" presName="parTxOnly" presStyleLbl="node1" presStyleIdx="17" presStyleCnt="24">
        <dgm:presLayoutVars>
          <dgm:chMax val="0"/>
          <dgm:chPref val="0"/>
          <dgm:bulletEnabled val="1"/>
        </dgm:presLayoutVars>
      </dgm:prSet>
      <dgm:spPr/>
    </dgm:pt>
    <dgm:pt modelId="{F5EC6B1C-9941-1A4C-879A-DEA17D75CE5B}" type="pres">
      <dgm:prSet presAssocID="{04F2AF6B-F168-C742-B97C-AD4C087BA7D0}" presName="parTxOnlySpace" presStyleCnt="0"/>
      <dgm:spPr/>
    </dgm:pt>
    <dgm:pt modelId="{8159CA92-1C22-A543-95D7-F7A1C48A16EF}" type="pres">
      <dgm:prSet presAssocID="{A8A73F73-196B-6D47-B337-ADDE83B4A31C}" presName="parTxOnly" presStyleLbl="node1" presStyleIdx="18" presStyleCnt="24">
        <dgm:presLayoutVars>
          <dgm:chMax val="0"/>
          <dgm:chPref val="0"/>
          <dgm:bulletEnabled val="1"/>
        </dgm:presLayoutVars>
      </dgm:prSet>
      <dgm:spPr/>
    </dgm:pt>
    <dgm:pt modelId="{6DAB7869-DC30-4947-BC3C-41B67CF14E2E}" type="pres">
      <dgm:prSet presAssocID="{F5279033-31B8-2E4A-8081-0516D682C069}" presName="parTxOnlySpace" presStyleCnt="0"/>
      <dgm:spPr/>
    </dgm:pt>
    <dgm:pt modelId="{8AB50475-1789-8047-8DA1-E5BF7954EBB4}" type="pres">
      <dgm:prSet presAssocID="{E89BF614-F9F8-A046-BBCC-061F4985359A}" presName="parTxOnly" presStyleLbl="node1" presStyleIdx="19" presStyleCnt="24">
        <dgm:presLayoutVars>
          <dgm:chMax val="0"/>
          <dgm:chPref val="0"/>
          <dgm:bulletEnabled val="1"/>
        </dgm:presLayoutVars>
      </dgm:prSet>
      <dgm:spPr/>
    </dgm:pt>
    <dgm:pt modelId="{0B30635A-6D9E-C64D-B0F6-2C380921B583}" type="pres">
      <dgm:prSet presAssocID="{7927EB70-78F2-8344-B137-FBECD2CA75F6}" presName="parTxOnlySpace" presStyleCnt="0"/>
      <dgm:spPr/>
    </dgm:pt>
    <dgm:pt modelId="{C0893487-1856-654F-890A-90D459B8DCED}" type="pres">
      <dgm:prSet presAssocID="{4D2CC0E5-3F22-7A41-9960-62BDEB5461D4}" presName="parTxOnly" presStyleLbl="node1" presStyleIdx="20" presStyleCnt="24">
        <dgm:presLayoutVars>
          <dgm:chMax val="0"/>
          <dgm:chPref val="0"/>
          <dgm:bulletEnabled val="1"/>
        </dgm:presLayoutVars>
      </dgm:prSet>
      <dgm:spPr/>
    </dgm:pt>
    <dgm:pt modelId="{78F5C5BB-D1AA-AB44-9F15-5F15604DFFAD}" type="pres">
      <dgm:prSet presAssocID="{FA8841A0-2C11-AC42-BA5A-02233E29479B}" presName="parTxOnlySpace" presStyleCnt="0"/>
      <dgm:spPr/>
    </dgm:pt>
    <dgm:pt modelId="{08E72736-8913-B542-A4AF-61FB8C6A87D4}" type="pres">
      <dgm:prSet presAssocID="{0DB599CB-8F26-9648-8C1B-1595F8114938}" presName="parTxOnly" presStyleLbl="node1" presStyleIdx="21" presStyleCnt="24">
        <dgm:presLayoutVars>
          <dgm:chMax val="0"/>
          <dgm:chPref val="0"/>
          <dgm:bulletEnabled val="1"/>
        </dgm:presLayoutVars>
      </dgm:prSet>
      <dgm:spPr/>
    </dgm:pt>
    <dgm:pt modelId="{4CD82543-A7A8-FD49-92E0-26587F030314}" type="pres">
      <dgm:prSet presAssocID="{8713ED63-4B56-4747-8D9C-2FD0BD90A5F1}" presName="parTxOnlySpace" presStyleCnt="0"/>
      <dgm:spPr/>
    </dgm:pt>
    <dgm:pt modelId="{D4A2BAB1-EEE4-7D41-89AE-3255FEB8339B}" type="pres">
      <dgm:prSet presAssocID="{0147ABA8-4B48-6B4F-A7A3-05B1B3CB1212}" presName="parTxOnly" presStyleLbl="node1" presStyleIdx="22" presStyleCnt="24">
        <dgm:presLayoutVars>
          <dgm:chMax val="0"/>
          <dgm:chPref val="0"/>
          <dgm:bulletEnabled val="1"/>
        </dgm:presLayoutVars>
      </dgm:prSet>
      <dgm:spPr/>
    </dgm:pt>
    <dgm:pt modelId="{CA2C9B70-D3B3-D64F-ABF4-7F6958ED4723}" type="pres">
      <dgm:prSet presAssocID="{4F4FF4AB-D2EF-DB4C-8C4D-A08A3F5BCEC7}" presName="parTxOnlySpace" presStyleCnt="0"/>
      <dgm:spPr/>
    </dgm:pt>
    <dgm:pt modelId="{FF2FB9AF-D816-8446-903A-CCE4DFA5A3BB}" type="pres">
      <dgm:prSet presAssocID="{0A03BC64-10FF-FE4E-B73C-EFF7DEB0390F}" presName="parTxOnly" presStyleLbl="node1" presStyleIdx="23" presStyleCnt="24">
        <dgm:presLayoutVars>
          <dgm:chMax val="0"/>
          <dgm:chPref val="0"/>
          <dgm:bulletEnabled val="1"/>
        </dgm:presLayoutVars>
      </dgm:prSet>
      <dgm:spPr/>
    </dgm:pt>
  </dgm:ptLst>
  <dgm:cxnLst>
    <dgm:cxn modelId="{E20D3503-E8F9-7449-B7E1-B997145F1E36}" srcId="{E62A20FA-585D-A04D-A9F9-2E4163C8958A}" destId="{4D2CC0E5-3F22-7A41-9960-62BDEB5461D4}" srcOrd="20" destOrd="0" parTransId="{8E2012D8-6479-B649-9A27-F2773AD16F41}" sibTransId="{FA8841A0-2C11-AC42-BA5A-02233E29479B}"/>
    <dgm:cxn modelId="{14FA200B-13A8-504D-830F-0FA0DDD4408D}" type="presOf" srcId="{D3EAF967-DFB5-034F-AFAC-A992A561B772}" destId="{1B2DA79F-19EE-CA42-9C1A-EFBEA08936BC}" srcOrd="0" destOrd="0" presId="urn:microsoft.com/office/officeart/2005/8/layout/chevron1"/>
    <dgm:cxn modelId="{7023E410-7ED8-D84B-B7E0-5824BA28D1CF}" type="presOf" srcId="{A8A73F73-196B-6D47-B337-ADDE83B4A31C}" destId="{8159CA92-1C22-A543-95D7-F7A1C48A16EF}" srcOrd="0" destOrd="0" presId="urn:microsoft.com/office/officeart/2005/8/layout/chevron1"/>
    <dgm:cxn modelId="{33399011-2615-CB45-87E9-C364217E5374}" srcId="{E62A20FA-585D-A04D-A9F9-2E4163C8958A}" destId="{0A03BC64-10FF-FE4E-B73C-EFF7DEB0390F}" srcOrd="23" destOrd="0" parTransId="{AA0EBF9B-F761-1540-8D18-EAB920AA9620}" sibTransId="{557C504B-648E-F84E-96F0-56A838E38485}"/>
    <dgm:cxn modelId="{228D9918-2D06-0646-A69A-913DDD8882C7}" srcId="{E62A20FA-585D-A04D-A9F9-2E4163C8958A}" destId="{67214405-627B-D64C-8BBD-33847E14622F}" srcOrd="5" destOrd="0" parTransId="{4FC73E62-92B7-F748-994D-48137380C43F}" sibTransId="{6090B893-A1B0-FC4B-B72E-9C607208972A}"/>
    <dgm:cxn modelId="{131C8425-12DF-B741-BC58-312D13C66C74}" srcId="{E62A20FA-585D-A04D-A9F9-2E4163C8958A}" destId="{D2BF6767-A187-424A-A007-45152AEE7C23}" srcOrd="8" destOrd="0" parTransId="{E5026096-BAEA-7D48-86B8-1AC957D0E26B}" sibTransId="{9DD1DFC5-2205-8F4E-B059-E5765790B9DD}"/>
    <dgm:cxn modelId="{01E2BE3B-8FD9-7E4D-BC06-D13A877A46B9}" type="presOf" srcId="{D2BF6767-A187-424A-A007-45152AEE7C23}" destId="{21DD5F82-A2F0-2645-B940-25208DE166A8}" srcOrd="0" destOrd="0" presId="urn:microsoft.com/office/officeart/2005/8/layout/chevron1"/>
    <dgm:cxn modelId="{36B8FD3D-1C83-2448-A220-81DA8414BAA3}" srcId="{E62A20FA-585D-A04D-A9F9-2E4163C8958A}" destId="{D8D80D19-DBA4-B64E-B7B1-2CB08D59FD0D}" srcOrd="17" destOrd="0" parTransId="{892674F2-AE50-8648-84AF-D2F48582FE3D}" sibTransId="{04F2AF6B-F168-C742-B97C-AD4C087BA7D0}"/>
    <dgm:cxn modelId="{71DE023E-218A-2141-8F77-6885DB0795FB}" srcId="{E62A20FA-585D-A04D-A9F9-2E4163C8958A}" destId="{EF8E61B1-B674-F848-9B1C-12B645FCE224}" srcOrd="2" destOrd="0" parTransId="{41943314-01C5-6E46-8C8B-B03269E910A7}" sibTransId="{47A1DD6C-3311-7D4D-ADDD-89595016BCC3}"/>
    <dgm:cxn modelId="{5974ED40-270C-004D-ACFD-831945202277}" type="presOf" srcId="{3182496E-143C-8245-BEB3-5285727BA435}" destId="{DEB5FBD4-20C7-4142-ABFA-30A51B6585D7}" srcOrd="0" destOrd="0" presId="urn:microsoft.com/office/officeart/2005/8/layout/chevron1"/>
    <dgm:cxn modelId="{65224641-5BD7-1040-B344-5FFBB183ACB9}" srcId="{E62A20FA-585D-A04D-A9F9-2E4163C8958A}" destId="{AC485B6D-CA5C-DB4A-92F5-E1E972540068}" srcOrd="12" destOrd="0" parTransId="{D70E876B-0546-404B-87E0-EBF18C010130}" sibTransId="{BE5AA134-7A91-D94B-9910-E90B1CBD4C69}"/>
    <dgm:cxn modelId="{3EB39B52-1C9E-6944-8A24-5C7343D8B005}" type="presOf" srcId="{4D2CC0E5-3F22-7A41-9960-62BDEB5461D4}" destId="{C0893487-1856-654F-890A-90D459B8DCED}" srcOrd="0" destOrd="0" presId="urn:microsoft.com/office/officeart/2005/8/layout/chevron1"/>
    <dgm:cxn modelId="{ACC0FE57-E16E-5C49-BBAE-6B89DC97F972}" type="presOf" srcId="{0147ABA8-4B48-6B4F-A7A3-05B1B3CB1212}" destId="{D4A2BAB1-EEE4-7D41-89AE-3255FEB8339B}" srcOrd="0" destOrd="0" presId="urn:microsoft.com/office/officeart/2005/8/layout/chevron1"/>
    <dgm:cxn modelId="{AA938C5C-43CA-6040-B8ED-DF0F70F2C1E8}" srcId="{E62A20FA-585D-A04D-A9F9-2E4163C8958A}" destId="{A8A73F73-196B-6D47-B337-ADDE83B4A31C}" srcOrd="18" destOrd="0" parTransId="{D2EFA1BA-031C-E842-ADE6-73FCC9C1CA0F}" sibTransId="{F5279033-31B8-2E4A-8081-0516D682C069}"/>
    <dgm:cxn modelId="{731CC35E-E3AF-7946-B71B-3668B51AD8BD}" type="presOf" srcId="{D4977254-BC98-244A-8F56-B07FAA6DA921}" destId="{051444C8-52FA-344C-9B51-29DEEA0BC962}" srcOrd="0" destOrd="0" presId="urn:microsoft.com/office/officeart/2005/8/layout/chevron1"/>
    <dgm:cxn modelId="{AB41DE5E-D6EC-FE4D-879C-428E15E0691A}" srcId="{E62A20FA-585D-A04D-A9F9-2E4163C8958A}" destId="{D2B543C1-E73B-2F4F-AF0B-A7C87DD76771}" srcOrd="6" destOrd="0" parTransId="{52497451-4069-8C4D-94FF-478B40258F06}" sibTransId="{5D247673-C204-E840-8E18-D1900ADA6623}"/>
    <dgm:cxn modelId="{06303960-1EE2-B041-A1F6-6CCD83F8C2AA}" srcId="{E62A20FA-585D-A04D-A9F9-2E4163C8958A}" destId="{E89BF614-F9F8-A046-BBCC-061F4985359A}" srcOrd="19" destOrd="0" parTransId="{E90BB0DC-3B36-DE4B-8752-84448F6C65A2}" sibTransId="{7927EB70-78F2-8344-B137-FBECD2CA75F6}"/>
    <dgm:cxn modelId="{7110FC60-4300-8941-BABF-F9FDF793548C}" srcId="{E62A20FA-585D-A04D-A9F9-2E4163C8958A}" destId="{3182496E-143C-8245-BEB3-5285727BA435}" srcOrd="11" destOrd="0" parTransId="{E1FE1B0A-3759-6644-ADB7-7B79E3500A03}" sibTransId="{FCA276EA-9EF8-8342-858A-84DAA0F789F2}"/>
    <dgm:cxn modelId="{12915974-CB60-DC4B-8EA6-822FE54158D6}" srcId="{E62A20FA-585D-A04D-A9F9-2E4163C8958A}" destId="{E62B2690-0478-2340-922E-8A5C21DAC52A}" srcOrd="13" destOrd="0" parTransId="{E16A997F-4C9D-DE49-8462-13DD1233E57A}" sibTransId="{0BDF24EC-DB30-6243-8599-9B6D15B3D8ED}"/>
    <dgm:cxn modelId="{BC5F5A7B-97E1-BA49-9633-E59424C36D2D}" type="presOf" srcId="{4D0AE8C6-5D4A-EA49-A5E1-85E15E87529F}" destId="{F62CC10E-345D-9E4E-A830-E30A3A809C2D}" srcOrd="0" destOrd="0" presId="urn:microsoft.com/office/officeart/2005/8/layout/chevron1"/>
    <dgm:cxn modelId="{DD44AB7E-3EEE-8F4A-86F8-03091F45BC29}" type="presOf" srcId="{67214405-627B-D64C-8BBD-33847E14622F}" destId="{761DBF1F-3403-5045-9C7A-CC74FC69105C}" srcOrd="0" destOrd="0" presId="urn:microsoft.com/office/officeart/2005/8/layout/chevron1"/>
    <dgm:cxn modelId="{7001CB81-7596-0D40-950A-60652B5E7109}" type="presOf" srcId="{0DB599CB-8F26-9648-8C1B-1595F8114938}" destId="{08E72736-8913-B542-A4AF-61FB8C6A87D4}" srcOrd="0" destOrd="0" presId="urn:microsoft.com/office/officeart/2005/8/layout/chevron1"/>
    <dgm:cxn modelId="{E2B9988A-968D-994B-8F5D-3617BC61ABD5}" type="presOf" srcId="{D8EAA1C4-A75D-944F-AD55-3C3850D0E168}" destId="{76048842-9C76-EA43-9497-F6E1E0D1ECC7}" srcOrd="0" destOrd="0" presId="urn:microsoft.com/office/officeart/2005/8/layout/chevron1"/>
    <dgm:cxn modelId="{29A2198B-A08E-6A4F-83FE-95CC8A3C6AB5}" srcId="{E62A20FA-585D-A04D-A9F9-2E4163C8958A}" destId="{D8EAA1C4-A75D-944F-AD55-3C3850D0E168}" srcOrd="16" destOrd="0" parTransId="{2BF5A80A-86AF-3E4D-A607-B4452B010CC4}" sibTransId="{0452FABD-2DC3-6744-A08E-224CBBE2DE3F}"/>
    <dgm:cxn modelId="{1167E78F-1D8C-6345-A274-B3552AB5F9BC}" srcId="{E62A20FA-585D-A04D-A9F9-2E4163C8958A}" destId="{4D0AE8C6-5D4A-EA49-A5E1-85E15E87529F}" srcOrd="7" destOrd="0" parTransId="{7D82CEAB-E7BA-5745-9182-308DAED18807}" sibTransId="{4EE9553D-E9B6-DD40-AB93-1A441DC3BE27}"/>
    <dgm:cxn modelId="{C87B3898-1C0E-D345-AD00-F404D3177FA0}" type="presOf" srcId="{E62A20FA-585D-A04D-A9F9-2E4163C8958A}" destId="{C119C7C1-9B37-5D47-A85C-40371F9552DE}" srcOrd="0" destOrd="0" presId="urn:microsoft.com/office/officeart/2005/8/layout/chevron1"/>
    <dgm:cxn modelId="{2948FD98-C3D8-1745-B548-C9DE4DDE48F4}" type="presOf" srcId="{E89BF614-F9F8-A046-BBCC-061F4985359A}" destId="{8AB50475-1789-8047-8DA1-E5BF7954EBB4}" srcOrd="0" destOrd="0" presId="urn:microsoft.com/office/officeart/2005/8/layout/chevron1"/>
    <dgm:cxn modelId="{4BC4539B-970F-0347-95EA-D7D2D858DC2D}" srcId="{E62A20FA-585D-A04D-A9F9-2E4163C8958A}" destId="{0C73CE39-6566-4B4D-B484-7B25CA369944}" srcOrd="0" destOrd="0" parTransId="{7513EA5D-3235-5545-B443-BF48EBFEAECD}" sibTransId="{D6220AA5-DE94-144B-AAEF-438752DA4BF7}"/>
    <dgm:cxn modelId="{98D8489E-5E65-B941-9A7F-63BAB3BB96EF}" srcId="{E62A20FA-585D-A04D-A9F9-2E4163C8958A}" destId="{D4977254-BC98-244A-8F56-B07FAA6DA921}" srcOrd="14" destOrd="0" parTransId="{5C4116E4-CE9D-8B4B-889C-0858E682BB9B}" sibTransId="{B3A24E95-B615-4444-9D95-181D3BE09E1E}"/>
    <dgm:cxn modelId="{3B64A89F-2503-2542-8F2D-7CDEC12F824D}" srcId="{E62A20FA-585D-A04D-A9F9-2E4163C8958A}" destId="{D422418C-EE1E-5A41-BB35-7B227C343D17}" srcOrd="3" destOrd="0" parTransId="{E0B5FFFB-F163-B64D-93F2-034067287BA9}" sibTransId="{A90C7626-40DA-9C4D-9624-F106098A91CA}"/>
    <dgm:cxn modelId="{83298CA0-852C-9348-8459-2A66F3A28DB9}" type="presOf" srcId="{D4C168B8-5DB7-A246-B4E0-4146CCD8400E}" destId="{F02B3623-11AD-1E44-9F44-806021647AC2}" srcOrd="0" destOrd="0" presId="urn:microsoft.com/office/officeart/2005/8/layout/chevron1"/>
    <dgm:cxn modelId="{848329A5-FE07-7640-91AC-5F2A07853D39}" srcId="{E62A20FA-585D-A04D-A9F9-2E4163C8958A}" destId="{DC62277E-B270-024C-8BAC-E0D3321611A3}" srcOrd="1" destOrd="0" parTransId="{C6ABD1D7-79EF-294F-8350-4679225FC75E}" sibTransId="{C7832731-CE42-5244-886D-09620B805082}"/>
    <dgm:cxn modelId="{A23232A5-D990-B743-B08C-F0F8C7C2DE38}" type="presOf" srcId="{D422418C-EE1E-5A41-BB35-7B227C343D17}" destId="{959EE324-16E2-6643-AC8A-43E9C4A8838B}" srcOrd="0" destOrd="0" presId="urn:microsoft.com/office/officeart/2005/8/layout/chevron1"/>
    <dgm:cxn modelId="{84AB46AB-E6D9-CA43-92D7-E0BC81CAA702}" type="presOf" srcId="{F20E6CCE-D019-F14F-8412-798D8CE84279}" destId="{2B67DB22-78F5-F241-B516-7E76F4FAAE0E}" srcOrd="0" destOrd="0" presId="urn:microsoft.com/office/officeart/2005/8/layout/chevron1"/>
    <dgm:cxn modelId="{EA035FBC-3FD4-3748-963C-0314D8AA5B6F}" srcId="{E62A20FA-585D-A04D-A9F9-2E4163C8958A}" destId="{D20D72E0-A673-FB4B-AA45-6202AC2D11DD}" srcOrd="15" destOrd="0" parTransId="{C593D1C6-AE36-AA4E-B2FD-21DD86562BE6}" sibTransId="{A1C4F7F5-5275-3043-B422-9639ED7A2804}"/>
    <dgm:cxn modelId="{965B6FC0-C4C2-BA4D-8B41-764A52693474}" type="presOf" srcId="{E62B2690-0478-2340-922E-8A5C21DAC52A}" destId="{42268C09-51EE-6E4F-8EF1-30CD147452C9}" srcOrd="0" destOrd="0" presId="urn:microsoft.com/office/officeart/2005/8/layout/chevron1"/>
    <dgm:cxn modelId="{16C78DC5-6279-C640-BD53-426256D9B7BF}" type="presOf" srcId="{D20D72E0-A673-FB4B-AA45-6202AC2D11DD}" destId="{8A6E85A6-D651-8E4B-99E2-8060BC2D9C4C}" srcOrd="0" destOrd="0" presId="urn:microsoft.com/office/officeart/2005/8/layout/chevron1"/>
    <dgm:cxn modelId="{999552CC-8177-1D41-B5B7-22FDF6D0643D}" srcId="{E62A20FA-585D-A04D-A9F9-2E4163C8958A}" destId="{0147ABA8-4B48-6B4F-A7A3-05B1B3CB1212}" srcOrd="22" destOrd="0" parTransId="{8E20F9C9-2BE0-404A-ACB2-39C5FE1A748D}" sibTransId="{4F4FF4AB-D2EF-DB4C-8C4D-A08A3F5BCEC7}"/>
    <dgm:cxn modelId="{841E46D5-961F-734A-963C-3F0D4A59ABA0}" type="presOf" srcId="{D2B543C1-E73B-2F4F-AF0B-A7C87DD76771}" destId="{1151E060-3997-DA48-9B6C-D4EBA74BAE2D}" srcOrd="0" destOrd="0" presId="urn:microsoft.com/office/officeart/2005/8/layout/chevron1"/>
    <dgm:cxn modelId="{780576D7-BB31-114B-9DB1-7C04FE4E5769}" type="presOf" srcId="{D8D80D19-DBA4-B64E-B7B1-2CB08D59FD0D}" destId="{15FECA2B-A4BB-0A41-81CA-B9E2B4289DDC}" srcOrd="0" destOrd="0" presId="urn:microsoft.com/office/officeart/2005/8/layout/chevron1"/>
    <dgm:cxn modelId="{494508DC-8B64-9D42-B7D2-75154A7CCF95}" srcId="{E62A20FA-585D-A04D-A9F9-2E4163C8958A}" destId="{D4C168B8-5DB7-A246-B4E0-4146CCD8400E}" srcOrd="4" destOrd="0" parTransId="{759AC058-4F7C-A442-8B6C-1BACB802D983}" sibTransId="{831AB9BB-D815-9E4D-B431-2026103D2D20}"/>
    <dgm:cxn modelId="{981711E5-6A75-F74F-8F16-0A88AAAD7930}" type="presOf" srcId="{0A03BC64-10FF-FE4E-B73C-EFF7DEB0390F}" destId="{FF2FB9AF-D816-8446-903A-CCE4DFA5A3BB}" srcOrd="0" destOrd="0" presId="urn:microsoft.com/office/officeart/2005/8/layout/chevron1"/>
    <dgm:cxn modelId="{4689A5E5-2C91-314C-8DB5-A1BCF657CE25}" type="presOf" srcId="{EF8E61B1-B674-F848-9B1C-12B645FCE224}" destId="{F3A56299-8F0B-7B4D-8454-FD622A9EA770}" srcOrd="0" destOrd="0" presId="urn:microsoft.com/office/officeart/2005/8/layout/chevron1"/>
    <dgm:cxn modelId="{FD6D05E6-5C6A-2246-81D7-34874CEB74BA}" type="presOf" srcId="{DC62277E-B270-024C-8BAC-E0D3321611A3}" destId="{BD37AD15-6A94-4D41-857B-504F2DAACB18}" srcOrd="0" destOrd="0" presId="urn:microsoft.com/office/officeart/2005/8/layout/chevron1"/>
    <dgm:cxn modelId="{E92EBFE6-A165-F04E-A7AF-B0A214345E20}" type="presOf" srcId="{AC485B6D-CA5C-DB4A-92F5-E1E972540068}" destId="{581FD41A-637A-9D4C-A55D-796309CF9459}" srcOrd="0" destOrd="0" presId="urn:microsoft.com/office/officeart/2005/8/layout/chevron1"/>
    <dgm:cxn modelId="{B7D3E1E9-88CE-1847-80AC-C56E16F8880F}" srcId="{E62A20FA-585D-A04D-A9F9-2E4163C8958A}" destId="{0DB599CB-8F26-9648-8C1B-1595F8114938}" srcOrd="21" destOrd="0" parTransId="{2DD2B47F-8300-B049-A481-B94D6D881EEB}" sibTransId="{8713ED63-4B56-4747-8D9C-2FD0BD90A5F1}"/>
    <dgm:cxn modelId="{922C92EC-497B-A74A-BEEF-0ADFCC7C8E1F}" srcId="{E62A20FA-585D-A04D-A9F9-2E4163C8958A}" destId="{F20E6CCE-D019-F14F-8412-798D8CE84279}" srcOrd="9" destOrd="0" parTransId="{00331CD5-0162-2743-A53A-C8B7D6880FC9}" sibTransId="{CBC30DCC-701B-F04C-AB8F-83281FB78B08}"/>
    <dgm:cxn modelId="{A8CAFEEF-1B0E-2A4A-AED9-DBE1F53C536D}" srcId="{E62A20FA-585D-A04D-A9F9-2E4163C8958A}" destId="{D3EAF967-DFB5-034F-AFAC-A992A561B772}" srcOrd="10" destOrd="0" parTransId="{BCF83A38-2DB9-BE43-97F0-C164D899DB30}" sibTransId="{FDA783BD-C52B-1947-AF9A-081E80988AE2}"/>
    <dgm:cxn modelId="{20076EF0-D88E-2E4A-AA7A-8A194A04FF6D}" type="presOf" srcId="{0C73CE39-6566-4B4D-B484-7B25CA369944}" destId="{C652558C-AB52-1648-BB29-F6B979A76ACD}" srcOrd="0" destOrd="0" presId="urn:microsoft.com/office/officeart/2005/8/layout/chevron1"/>
    <dgm:cxn modelId="{AEBE5B04-C58E-394D-B420-D78F918BC49C}" type="presParOf" srcId="{C119C7C1-9B37-5D47-A85C-40371F9552DE}" destId="{C652558C-AB52-1648-BB29-F6B979A76ACD}" srcOrd="0" destOrd="0" presId="urn:microsoft.com/office/officeart/2005/8/layout/chevron1"/>
    <dgm:cxn modelId="{5C31F26C-974E-9F47-BF0A-CEFAC8038A43}" type="presParOf" srcId="{C119C7C1-9B37-5D47-A85C-40371F9552DE}" destId="{BE2C6550-90A5-9A4F-B2B3-0F1E1B279165}" srcOrd="1" destOrd="0" presId="urn:microsoft.com/office/officeart/2005/8/layout/chevron1"/>
    <dgm:cxn modelId="{7B613741-955F-8743-A115-370B4538F94D}" type="presParOf" srcId="{C119C7C1-9B37-5D47-A85C-40371F9552DE}" destId="{BD37AD15-6A94-4D41-857B-504F2DAACB18}" srcOrd="2" destOrd="0" presId="urn:microsoft.com/office/officeart/2005/8/layout/chevron1"/>
    <dgm:cxn modelId="{4AA534F6-4FF5-3847-8C0E-9ECC6D7102E9}" type="presParOf" srcId="{C119C7C1-9B37-5D47-A85C-40371F9552DE}" destId="{7B955922-D0DF-734F-A6B2-14396C3C27A8}" srcOrd="3" destOrd="0" presId="urn:microsoft.com/office/officeart/2005/8/layout/chevron1"/>
    <dgm:cxn modelId="{442C4935-5DDC-7E40-8981-EB647FB588B5}" type="presParOf" srcId="{C119C7C1-9B37-5D47-A85C-40371F9552DE}" destId="{F3A56299-8F0B-7B4D-8454-FD622A9EA770}" srcOrd="4" destOrd="0" presId="urn:microsoft.com/office/officeart/2005/8/layout/chevron1"/>
    <dgm:cxn modelId="{FB89C5B3-CD4B-3C4E-9065-40CC1DCF532D}" type="presParOf" srcId="{C119C7C1-9B37-5D47-A85C-40371F9552DE}" destId="{A19A2D2B-C457-F245-A7DB-1E0C2E253202}" srcOrd="5" destOrd="0" presId="urn:microsoft.com/office/officeart/2005/8/layout/chevron1"/>
    <dgm:cxn modelId="{CFCE27EF-4196-A34E-9C61-A952AB99731A}" type="presParOf" srcId="{C119C7C1-9B37-5D47-A85C-40371F9552DE}" destId="{959EE324-16E2-6643-AC8A-43E9C4A8838B}" srcOrd="6" destOrd="0" presId="urn:microsoft.com/office/officeart/2005/8/layout/chevron1"/>
    <dgm:cxn modelId="{90599EE9-825B-C642-ACAA-A79021A29385}" type="presParOf" srcId="{C119C7C1-9B37-5D47-A85C-40371F9552DE}" destId="{BB94BAAE-6896-334E-86E0-41A9BCF97405}" srcOrd="7" destOrd="0" presId="urn:microsoft.com/office/officeart/2005/8/layout/chevron1"/>
    <dgm:cxn modelId="{22C5C404-3350-C648-8660-80285E3FFC0B}" type="presParOf" srcId="{C119C7C1-9B37-5D47-A85C-40371F9552DE}" destId="{F02B3623-11AD-1E44-9F44-806021647AC2}" srcOrd="8" destOrd="0" presId="urn:microsoft.com/office/officeart/2005/8/layout/chevron1"/>
    <dgm:cxn modelId="{E244D651-EDEA-6A4E-8D8B-714A6076A1D0}" type="presParOf" srcId="{C119C7C1-9B37-5D47-A85C-40371F9552DE}" destId="{A8FBF71E-9BF5-1042-8FA3-47C8206B51E8}" srcOrd="9" destOrd="0" presId="urn:microsoft.com/office/officeart/2005/8/layout/chevron1"/>
    <dgm:cxn modelId="{C82FADE8-DE43-B54B-8415-2A737242E0BA}" type="presParOf" srcId="{C119C7C1-9B37-5D47-A85C-40371F9552DE}" destId="{761DBF1F-3403-5045-9C7A-CC74FC69105C}" srcOrd="10" destOrd="0" presId="urn:microsoft.com/office/officeart/2005/8/layout/chevron1"/>
    <dgm:cxn modelId="{308B2CEB-9816-F049-BA80-9895CA2DE850}" type="presParOf" srcId="{C119C7C1-9B37-5D47-A85C-40371F9552DE}" destId="{7B04B640-1247-434B-B39A-244CB29447EA}" srcOrd="11" destOrd="0" presId="urn:microsoft.com/office/officeart/2005/8/layout/chevron1"/>
    <dgm:cxn modelId="{6D2B0822-006D-F14C-8884-E81E77C0399D}" type="presParOf" srcId="{C119C7C1-9B37-5D47-A85C-40371F9552DE}" destId="{1151E060-3997-DA48-9B6C-D4EBA74BAE2D}" srcOrd="12" destOrd="0" presId="urn:microsoft.com/office/officeart/2005/8/layout/chevron1"/>
    <dgm:cxn modelId="{C08F5B71-AA53-5E41-BD29-89DAD7569D8B}" type="presParOf" srcId="{C119C7C1-9B37-5D47-A85C-40371F9552DE}" destId="{9CC01E22-2B55-054E-B300-5F9B5CD9EA05}" srcOrd="13" destOrd="0" presId="urn:microsoft.com/office/officeart/2005/8/layout/chevron1"/>
    <dgm:cxn modelId="{A877054D-F5A1-9948-9E3A-5C502946FC99}" type="presParOf" srcId="{C119C7C1-9B37-5D47-A85C-40371F9552DE}" destId="{F62CC10E-345D-9E4E-A830-E30A3A809C2D}" srcOrd="14" destOrd="0" presId="urn:microsoft.com/office/officeart/2005/8/layout/chevron1"/>
    <dgm:cxn modelId="{4CAACAAD-31B8-484C-94E8-37D4C4E5B3C6}" type="presParOf" srcId="{C119C7C1-9B37-5D47-A85C-40371F9552DE}" destId="{A54DDA75-8B8C-E045-B2A8-7284B80C21C3}" srcOrd="15" destOrd="0" presId="urn:microsoft.com/office/officeart/2005/8/layout/chevron1"/>
    <dgm:cxn modelId="{EA80A662-7D9D-B244-A1FE-378CA7A7645D}" type="presParOf" srcId="{C119C7C1-9B37-5D47-A85C-40371F9552DE}" destId="{21DD5F82-A2F0-2645-B940-25208DE166A8}" srcOrd="16" destOrd="0" presId="urn:microsoft.com/office/officeart/2005/8/layout/chevron1"/>
    <dgm:cxn modelId="{E9ECF54E-20F8-2649-90B4-657D6111BF6F}" type="presParOf" srcId="{C119C7C1-9B37-5D47-A85C-40371F9552DE}" destId="{0FEC1D95-ED4A-3C4B-B0AA-6AD12CC6739B}" srcOrd="17" destOrd="0" presId="urn:microsoft.com/office/officeart/2005/8/layout/chevron1"/>
    <dgm:cxn modelId="{F96165DF-5B63-7543-BCC6-6915C9B4BB3B}" type="presParOf" srcId="{C119C7C1-9B37-5D47-A85C-40371F9552DE}" destId="{2B67DB22-78F5-F241-B516-7E76F4FAAE0E}" srcOrd="18" destOrd="0" presId="urn:microsoft.com/office/officeart/2005/8/layout/chevron1"/>
    <dgm:cxn modelId="{01A7E4E2-DB0B-4149-ACC4-1809DEBE1C04}" type="presParOf" srcId="{C119C7C1-9B37-5D47-A85C-40371F9552DE}" destId="{F995E2D8-41C8-D845-9DB7-F2B9FC7B5012}" srcOrd="19" destOrd="0" presId="urn:microsoft.com/office/officeart/2005/8/layout/chevron1"/>
    <dgm:cxn modelId="{C6DC60D1-319E-C543-95A4-E6CC59D7B893}" type="presParOf" srcId="{C119C7C1-9B37-5D47-A85C-40371F9552DE}" destId="{1B2DA79F-19EE-CA42-9C1A-EFBEA08936BC}" srcOrd="20" destOrd="0" presId="urn:microsoft.com/office/officeart/2005/8/layout/chevron1"/>
    <dgm:cxn modelId="{006828C1-18F3-E040-AF90-38F05B380DA5}" type="presParOf" srcId="{C119C7C1-9B37-5D47-A85C-40371F9552DE}" destId="{1657A168-408B-804F-8620-C24E891873C7}" srcOrd="21" destOrd="0" presId="urn:microsoft.com/office/officeart/2005/8/layout/chevron1"/>
    <dgm:cxn modelId="{FB5B2753-44A9-824F-9257-CC714832F338}" type="presParOf" srcId="{C119C7C1-9B37-5D47-A85C-40371F9552DE}" destId="{DEB5FBD4-20C7-4142-ABFA-30A51B6585D7}" srcOrd="22" destOrd="0" presId="urn:microsoft.com/office/officeart/2005/8/layout/chevron1"/>
    <dgm:cxn modelId="{57A3B555-3B84-6449-ABC7-6D5579A5121A}" type="presParOf" srcId="{C119C7C1-9B37-5D47-A85C-40371F9552DE}" destId="{2457A85B-C6CF-034F-BFC7-0749FB1C8594}" srcOrd="23" destOrd="0" presId="urn:microsoft.com/office/officeart/2005/8/layout/chevron1"/>
    <dgm:cxn modelId="{F8BCF681-CAF6-B74B-8F14-46623607C105}" type="presParOf" srcId="{C119C7C1-9B37-5D47-A85C-40371F9552DE}" destId="{581FD41A-637A-9D4C-A55D-796309CF9459}" srcOrd="24" destOrd="0" presId="urn:microsoft.com/office/officeart/2005/8/layout/chevron1"/>
    <dgm:cxn modelId="{0FF99AC5-4849-CC4F-890A-1F88FF51CC91}" type="presParOf" srcId="{C119C7C1-9B37-5D47-A85C-40371F9552DE}" destId="{6BC759BB-7CB2-6047-B6E4-320F97047072}" srcOrd="25" destOrd="0" presId="urn:microsoft.com/office/officeart/2005/8/layout/chevron1"/>
    <dgm:cxn modelId="{D4A1BAE9-E666-0749-BDFD-9B9BE5B2B051}" type="presParOf" srcId="{C119C7C1-9B37-5D47-A85C-40371F9552DE}" destId="{42268C09-51EE-6E4F-8EF1-30CD147452C9}" srcOrd="26" destOrd="0" presId="urn:microsoft.com/office/officeart/2005/8/layout/chevron1"/>
    <dgm:cxn modelId="{24EC0DA7-E1F0-4C4E-87A6-539825AA5EEE}" type="presParOf" srcId="{C119C7C1-9B37-5D47-A85C-40371F9552DE}" destId="{27FDDF3A-8F06-5140-9131-542318562D4F}" srcOrd="27" destOrd="0" presId="urn:microsoft.com/office/officeart/2005/8/layout/chevron1"/>
    <dgm:cxn modelId="{70762023-3988-2E4A-8781-C4CBFFD9BE38}" type="presParOf" srcId="{C119C7C1-9B37-5D47-A85C-40371F9552DE}" destId="{051444C8-52FA-344C-9B51-29DEEA0BC962}" srcOrd="28" destOrd="0" presId="urn:microsoft.com/office/officeart/2005/8/layout/chevron1"/>
    <dgm:cxn modelId="{A8BF0E63-CB84-6041-90C9-46A22901B916}" type="presParOf" srcId="{C119C7C1-9B37-5D47-A85C-40371F9552DE}" destId="{41F844CD-78E0-8947-BF57-1128E279AF4C}" srcOrd="29" destOrd="0" presId="urn:microsoft.com/office/officeart/2005/8/layout/chevron1"/>
    <dgm:cxn modelId="{5C82172F-B66C-6147-980C-F3C109BD254B}" type="presParOf" srcId="{C119C7C1-9B37-5D47-A85C-40371F9552DE}" destId="{8A6E85A6-D651-8E4B-99E2-8060BC2D9C4C}" srcOrd="30" destOrd="0" presId="urn:microsoft.com/office/officeart/2005/8/layout/chevron1"/>
    <dgm:cxn modelId="{DB5D3627-46B5-FB45-9093-2D0B91157557}" type="presParOf" srcId="{C119C7C1-9B37-5D47-A85C-40371F9552DE}" destId="{2B06317E-052A-834A-B6DA-E80825B0A8B9}" srcOrd="31" destOrd="0" presId="urn:microsoft.com/office/officeart/2005/8/layout/chevron1"/>
    <dgm:cxn modelId="{D2F51F2C-4DC2-6547-831E-6EC0A7710D75}" type="presParOf" srcId="{C119C7C1-9B37-5D47-A85C-40371F9552DE}" destId="{76048842-9C76-EA43-9497-F6E1E0D1ECC7}" srcOrd="32" destOrd="0" presId="urn:microsoft.com/office/officeart/2005/8/layout/chevron1"/>
    <dgm:cxn modelId="{34B61667-0663-2C41-934F-BE95E4D4994A}" type="presParOf" srcId="{C119C7C1-9B37-5D47-A85C-40371F9552DE}" destId="{C90C3422-5BE3-EF44-A609-A580DBC9101D}" srcOrd="33" destOrd="0" presId="urn:microsoft.com/office/officeart/2005/8/layout/chevron1"/>
    <dgm:cxn modelId="{DAA0459F-FD40-094F-9E0B-F56953DBE34B}" type="presParOf" srcId="{C119C7C1-9B37-5D47-A85C-40371F9552DE}" destId="{15FECA2B-A4BB-0A41-81CA-B9E2B4289DDC}" srcOrd="34" destOrd="0" presId="urn:microsoft.com/office/officeart/2005/8/layout/chevron1"/>
    <dgm:cxn modelId="{44E27D34-7526-864B-A3D7-572CE04AE0AA}" type="presParOf" srcId="{C119C7C1-9B37-5D47-A85C-40371F9552DE}" destId="{F5EC6B1C-9941-1A4C-879A-DEA17D75CE5B}" srcOrd="35" destOrd="0" presId="urn:microsoft.com/office/officeart/2005/8/layout/chevron1"/>
    <dgm:cxn modelId="{437E088B-C174-1144-AB39-80BAAB435CFF}" type="presParOf" srcId="{C119C7C1-9B37-5D47-A85C-40371F9552DE}" destId="{8159CA92-1C22-A543-95D7-F7A1C48A16EF}" srcOrd="36" destOrd="0" presId="urn:microsoft.com/office/officeart/2005/8/layout/chevron1"/>
    <dgm:cxn modelId="{22D37973-BDFC-CC42-AB01-4EBA35F6922C}" type="presParOf" srcId="{C119C7C1-9B37-5D47-A85C-40371F9552DE}" destId="{6DAB7869-DC30-4947-BC3C-41B67CF14E2E}" srcOrd="37" destOrd="0" presId="urn:microsoft.com/office/officeart/2005/8/layout/chevron1"/>
    <dgm:cxn modelId="{EA43F5D2-1AB1-854C-98A8-83F021FD1A04}" type="presParOf" srcId="{C119C7C1-9B37-5D47-A85C-40371F9552DE}" destId="{8AB50475-1789-8047-8DA1-E5BF7954EBB4}" srcOrd="38" destOrd="0" presId="urn:microsoft.com/office/officeart/2005/8/layout/chevron1"/>
    <dgm:cxn modelId="{75386335-057E-CC4F-B6E4-3ACA5FB2E32A}" type="presParOf" srcId="{C119C7C1-9B37-5D47-A85C-40371F9552DE}" destId="{0B30635A-6D9E-C64D-B0F6-2C380921B583}" srcOrd="39" destOrd="0" presId="urn:microsoft.com/office/officeart/2005/8/layout/chevron1"/>
    <dgm:cxn modelId="{F0B44E8F-54C9-FF4C-A049-F8BED9843C4F}" type="presParOf" srcId="{C119C7C1-9B37-5D47-A85C-40371F9552DE}" destId="{C0893487-1856-654F-890A-90D459B8DCED}" srcOrd="40" destOrd="0" presId="urn:microsoft.com/office/officeart/2005/8/layout/chevron1"/>
    <dgm:cxn modelId="{5D18914E-B6B9-9142-98F0-4154DC47FBFF}" type="presParOf" srcId="{C119C7C1-9B37-5D47-A85C-40371F9552DE}" destId="{78F5C5BB-D1AA-AB44-9F15-5F15604DFFAD}" srcOrd="41" destOrd="0" presId="urn:microsoft.com/office/officeart/2005/8/layout/chevron1"/>
    <dgm:cxn modelId="{E3DD6A6B-B7D2-5047-8EFF-5F5309755D8E}" type="presParOf" srcId="{C119C7C1-9B37-5D47-A85C-40371F9552DE}" destId="{08E72736-8913-B542-A4AF-61FB8C6A87D4}" srcOrd="42" destOrd="0" presId="urn:microsoft.com/office/officeart/2005/8/layout/chevron1"/>
    <dgm:cxn modelId="{35B70126-4D26-4549-845D-8CFD8800D855}" type="presParOf" srcId="{C119C7C1-9B37-5D47-A85C-40371F9552DE}" destId="{4CD82543-A7A8-FD49-92E0-26587F030314}" srcOrd="43" destOrd="0" presId="urn:microsoft.com/office/officeart/2005/8/layout/chevron1"/>
    <dgm:cxn modelId="{95F5C002-4082-704B-8723-59FE4EEEF69A}" type="presParOf" srcId="{C119C7C1-9B37-5D47-A85C-40371F9552DE}" destId="{D4A2BAB1-EEE4-7D41-89AE-3255FEB8339B}" srcOrd="44" destOrd="0" presId="urn:microsoft.com/office/officeart/2005/8/layout/chevron1"/>
    <dgm:cxn modelId="{32F11AD5-2AE1-5342-BEF4-40666E624974}" type="presParOf" srcId="{C119C7C1-9B37-5D47-A85C-40371F9552DE}" destId="{CA2C9B70-D3B3-D64F-ABF4-7F6958ED4723}" srcOrd="45" destOrd="0" presId="urn:microsoft.com/office/officeart/2005/8/layout/chevron1"/>
    <dgm:cxn modelId="{68AD2F0B-54F9-0644-88B6-DFDD96EC07E4}" type="presParOf" srcId="{C119C7C1-9B37-5D47-A85C-40371F9552DE}" destId="{FF2FB9AF-D816-8446-903A-CCE4DFA5A3BB}" srcOrd="46" destOrd="0" presId="urn:microsoft.com/office/officeart/2005/8/layout/chevron1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2558C-AB52-1648-BB29-F6B979A76ACD}">
      <dsp:nvSpPr>
        <dsp:cNvPr id="0" name=""/>
        <dsp:cNvSpPr/>
      </dsp:nvSpPr>
      <dsp:spPr>
        <a:xfrm>
          <a:off x="119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2012</a:t>
          </a:r>
        </a:p>
      </dsp:txBody>
      <dsp:txXfrm>
        <a:off x="72263" y="83825"/>
        <a:ext cx="216434" cy="144288"/>
      </dsp:txXfrm>
    </dsp:sp>
    <dsp:sp modelId="{BD37AD15-6A94-4D41-857B-504F2DAACB18}">
      <dsp:nvSpPr>
        <dsp:cNvPr id="0" name=""/>
        <dsp:cNvSpPr/>
      </dsp:nvSpPr>
      <dsp:spPr>
        <a:xfrm>
          <a:off x="324769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</a:t>
          </a:r>
        </a:p>
      </dsp:txBody>
      <dsp:txXfrm>
        <a:off x="396913" y="83825"/>
        <a:ext cx="216434" cy="144288"/>
      </dsp:txXfrm>
    </dsp:sp>
    <dsp:sp modelId="{F3A56299-8F0B-7B4D-8454-FD622A9EA770}">
      <dsp:nvSpPr>
        <dsp:cNvPr id="0" name=""/>
        <dsp:cNvSpPr/>
      </dsp:nvSpPr>
      <dsp:spPr>
        <a:xfrm>
          <a:off x="649419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3</a:t>
          </a:r>
        </a:p>
      </dsp:txBody>
      <dsp:txXfrm>
        <a:off x="721563" y="83825"/>
        <a:ext cx="216434" cy="144288"/>
      </dsp:txXfrm>
    </dsp:sp>
    <dsp:sp modelId="{959EE324-16E2-6643-AC8A-43E9C4A8838B}">
      <dsp:nvSpPr>
        <dsp:cNvPr id="0" name=""/>
        <dsp:cNvSpPr/>
      </dsp:nvSpPr>
      <dsp:spPr>
        <a:xfrm>
          <a:off x="974068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4</a:t>
          </a:r>
        </a:p>
      </dsp:txBody>
      <dsp:txXfrm>
        <a:off x="1046212" y="83825"/>
        <a:ext cx="216434" cy="144288"/>
      </dsp:txXfrm>
    </dsp:sp>
    <dsp:sp modelId="{F02B3623-11AD-1E44-9F44-806021647AC2}">
      <dsp:nvSpPr>
        <dsp:cNvPr id="0" name=""/>
        <dsp:cNvSpPr/>
      </dsp:nvSpPr>
      <dsp:spPr>
        <a:xfrm>
          <a:off x="1298718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2013</a:t>
          </a:r>
        </a:p>
      </dsp:txBody>
      <dsp:txXfrm>
        <a:off x="1370862" y="83825"/>
        <a:ext cx="216434" cy="144288"/>
      </dsp:txXfrm>
    </dsp:sp>
    <dsp:sp modelId="{761DBF1F-3403-5045-9C7A-CC74FC69105C}">
      <dsp:nvSpPr>
        <dsp:cNvPr id="0" name=""/>
        <dsp:cNvSpPr/>
      </dsp:nvSpPr>
      <dsp:spPr>
        <a:xfrm>
          <a:off x="1623368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</a:t>
          </a:r>
        </a:p>
      </dsp:txBody>
      <dsp:txXfrm>
        <a:off x="1695512" y="83825"/>
        <a:ext cx="216434" cy="144288"/>
      </dsp:txXfrm>
    </dsp:sp>
    <dsp:sp modelId="{1151E060-3997-DA48-9B6C-D4EBA74BAE2D}">
      <dsp:nvSpPr>
        <dsp:cNvPr id="0" name=""/>
        <dsp:cNvSpPr/>
      </dsp:nvSpPr>
      <dsp:spPr>
        <a:xfrm>
          <a:off x="1948018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3</a:t>
          </a:r>
        </a:p>
      </dsp:txBody>
      <dsp:txXfrm>
        <a:off x="2020162" y="83825"/>
        <a:ext cx="216434" cy="144288"/>
      </dsp:txXfrm>
    </dsp:sp>
    <dsp:sp modelId="{F62CC10E-345D-9E4E-A830-E30A3A809C2D}">
      <dsp:nvSpPr>
        <dsp:cNvPr id="0" name=""/>
        <dsp:cNvSpPr/>
      </dsp:nvSpPr>
      <dsp:spPr>
        <a:xfrm>
          <a:off x="2272668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4</a:t>
          </a:r>
        </a:p>
      </dsp:txBody>
      <dsp:txXfrm>
        <a:off x="2344812" y="83825"/>
        <a:ext cx="216434" cy="144288"/>
      </dsp:txXfrm>
    </dsp:sp>
    <dsp:sp modelId="{21DD5F82-A2F0-2645-B940-25208DE166A8}">
      <dsp:nvSpPr>
        <dsp:cNvPr id="0" name=""/>
        <dsp:cNvSpPr/>
      </dsp:nvSpPr>
      <dsp:spPr>
        <a:xfrm>
          <a:off x="2597318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2014</a:t>
          </a:r>
        </a:p>
      </dsp:txBody>
      <dsp:txXfrm>
        <a:off x="2669462" y="83825"/>
        <a:ext cx="216434" cy="144288"/>
      </dsp:txXfrm>
    </dsp:sp>
    <dsp:sp modelId="{2B67DB22-78F5-F241-B516-7E76F4FAAE0E}">
      <dsp:nvSpPr>
        <dsp:cNvPr id="0" name=""/>
        <dsp:cNvSpPr/>
      </dsp:nvSpPr>
      <dsp:spPr>
        <a:xfrm>
          <a:off x="2921967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</a:t>
          </a:r>
        </a:p>
      </dsp:txBody>
      <dsp:txXfrm>
        <a:off x="2994111" y="83825"/>
        <a:ext cx="216434" cy="144288"/>
      </dsp:txXfrm>
    </dsp:sp>
    <dsp:sp modelId="{1B2DA79F-19EE-CA42-9C1A-EFBEA08936BC}">
      <dsp:nvSpPr>
        <dsp:cNvPr id="0" name=""/>
        <dsp:cNvSpPr/>
      </dsp:nvSpPr>
      <dsp:spPr>
        <a:xfrm>
          <a:off x="3246617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3</a:t>
          </a:r>
        </a:p>
      </dsp:txBody>
      <dsp:txXfrm>
        <a:off x="3318761" y="83825"/>
        <a:ext cx="216434" cy="144288"/>
      </dsp:txXfrm>
    </dsp:sp>
    <dsp:sp modelId="{DEB5FBD4-20C7-4142-ABFA-30A51B6585D7}">
      <dsp:nvSpPr>
        <dsp:cNvPr id="0" name=""/>
        <dsp:cNvSpPr/>
      </dsp:nvSpPr>
      <dsp:spPr>
        <a:xfrm>
          <a:off x="3571267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4</a:t>
          </a:r>
        </a:p>
      </dsp:txBody>
      <dsp:txXfrm>
        <a:off x="3643411" y="83825"/>
        <a:ext cx="216434" cy="144288"/>
      </dsp:txXfrm>
    </dsp:sp>
    <dsp:sp modelId="{581FD41A-637A-9D4C-A55D-796309CF9459}">
      <dsp:nvSpPr>
        <dsp:cNvPr id="0" name=""/>
        <dsp:cNvSpPr/>
      </dsp:nvSpPr>
      <dsp:spPr>
        <a:xfrm>
          <a:off x="3895917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2015</a:t>
          </a:r>
        </a:p>
      </dsp:txBody>
      <dsp:txXfrm>
        <a:off x="3968061" y="83825"/>
        <a:ext cx="216434" cy="144288"/>
      </dsp:txXfrm>
    </dsp:sp>
    <dsp:sp modelId="{42268C09-51EE-6E4F-8EF1-30CD147452C9}">
      <dsp:nvSpPr>
        <dsp:cNvPr id="0" name=""/>
        <dsp:cNvSpPr/>
      </dsp:nvSpPr>
      <dsp:spPr>
        <a:xfrm>
          <a:off x="4220567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</a:t>
          </a:r>
        </a:p>
      </dsp:txBody>
      <dsp:txXfrm>
        <a:off x="4292711" y="83825"/>
        <a:ext cx="216434" cy="144288"/>
      </dsp:txXfrm>
    </dsp:sp>
    <dsp:sp modelId="{051444C8-52FA-344C-9B51-29DEEA0BC962}">
      <dsp:nvSpPr>
        <dsp:cNvPr id="0" name=""/>
        <dsp:cNvSpPr/>
      </dsp:nvSpPr>
      <dsp:spPr>
        <a:xfrm>
          <a:off x="4545217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3</a:t>
          </a:r>
        </a:p>
      </dsp:txBody>
      <dsp:txXfrm>
        <a:off x="4617361" y="83825"/>
        <a:ext cx="216434" cy="144288"/>
      </dsp:txXfrm>
    </dsp:sp>
    <dsp:sp modelId="{8A6E85A6-D651-8E4B-99E2-8060BC2D9C4C}">
      <dsp:nvSpPr>
        <dsp:cNvPr id="0" name=""/>
        <dsp:cNvSpPr/>
      </dsp:nvSpPr>
      <dsp:spPr>
        <a:xfrm>
          <a:off x="4869866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4</a:t>
          </a:r>
        </a:p>
      </dsp:txBody>
      <dsp:txXfrm>
        <a:off x="4942010" y="83825"/>
        <a:ext cx="216434" cy="144288"/>
      </dsp:txXfrm>
    </dsp:sp>
    <dsp:sp modelId="{76048842-9C76-EA43-9497-F6E1E0D1ECC7}">
      <dsp:nvSpPr>
        <dsp:cNvPr id="0" name=""/>
        <dsp:cNvSpPr/>
      </dsp:nvSpPr>
      <dsp:spPr>
        <a:xfrm>
          <a:off x="5194516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2016</a:t>
          </a:r>
        </a:p>
      </dsp:txBody>
      <dsp:txXfrm>
        <a:off x="5266660" y="83825"/>
        <a:ext cx="216434" cy="144288"/>
      </dsp:txXfrm>
    </dsp:sp>
    <dsp:sp modelId="{15FECA2B-A4BB-0A41-81CA-B9E2B4289DDC}">
      <dsp:nvSpPr>
        <dsp:cNvPr id="0" name=""/>
        <dsp:cNvSpPr/>
      </dsp:nvSpPr>
      <dsp:spPr>
        <a:xfrm>
          <a:off x="5519166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</a:t>
          </a:r>
        </a:p>
      </dsp:txBody>
      <dsp:txXfrm>
        <a:off x="5591310" y="83825"/>
        <a:ext cx="216434" cy="144288"/>
      </dsp:txXfrm>
    </dsp:sp>
    <dsp:sp modelId="{8159CA92-1C22-A543-95D7-F7A1C48A16EF}">
      <dsp:nvSpPr>
        <dsp:cNvPr id="0" name=""/>
        <dsp:cNvSpPr/>
      </dsp:nvSpPr>
      <dsp:spPr>
        <a:xfrm>
          <a:off x="5843816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3</a:t>
          </a:r>
        </a:p>
      </dsp:txBody>
      <dsp:txXfrm>
        <a:off x="5915960" y="83825"/>
        <a:ext cx="216434" cy="144288"/>
      </dsp:txXfrm>
    </dsp:sp>
    <dsp:sp modelId="{8AB50475-1789-8047-8DA1-E5BF7954EBB4}">
      <dsp:nvSpPr>
        <dsp:cNvPr id="0" name=""/>
        <dsp:cNvSpPr/>
      </dsp:nvSpPr>
      <dsp:spPr>
        <a:xfrm>
          <a:off x="6168466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4</a:t>
          </a:r>
        </a:p>
      </dsp:txBody>
      <dsp:txXfrm>
        <a:off x="6240610" y="83825"/>
        <a:ext cx="216434" cy="144288"/>
      </dsp:txXfrm>
    </dsp:sp>
    <dsp:sp modelId="{C0893487-1856-654F-890A-90D459B8DCED}">
      <dsp:nvSpPr>
        <dsp:cNvPr id="0" name=""/>
        <dsp:cNvSpPr/>
      </dsp:nvSpPr>
      <dsp:spPr>
        <a:xfrm>
          <a:off x="6493116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2017</a:t>
          </a:r>
        </a:p>
      </dsp:txBody>
      <dsp:txXfrm>
        <a:off x="6565260" y="83825"/>
        <a:ext cx="216434" cy="144288"/>
      </dsp:txXfrm>
    </dsp:sp>
    <dsp:sp modelId="{08E72736-8913-B542-A4AF-61FB8C6A87D4}">
      <dsp:nvSpPr>
        <dsp:cNvPr id="0" name=""/>
        <dsp:cNvSpPr/>
      </dsp:nvSpPr>
      <dsp:spPr>
        <a:xfrm>
          <a:off x="6817765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</a:t>
          </a:r>
        </a:p>
      </dsp:txBody>
      <dsp:txXfrm>
        <a:off x="6889909" y="83825"/>
        <a:ext cx="216434" cy="144288"/>
      </dsp:txXfrm>
    </dsp:sp>
    <dsp:sp modelId="{D4A2BAB1-EEE4-7D41-89AE-3255FEB8339B}">
      <dsp:nvSpPr>
        <dsp:cNvPr id="0" name=""/>
        <dsp:cNvSpPr/>
      </dsp:nvSpPr>
      <dsp:spPr>
        <a:xfrm>
          <a:off x="7142415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3</a:t>
          </a:r>
        </a:p>
      </dsp:txBody>
      <dsp:txXfrm>
        <a:off x="7214559" y="83825"/>
        <a:ext cx="216434" cy="144288"/>
      </dsp:txXfrm>
    </dsp:sp>
    <dsp:sp modelId="{FF2FB9AF-D816-8446-903A-CCE4DFA5A3BB}">
      <dsp:nvSpPr>
        <dsp:cNvPr id="0" name=""/>
        <dsp:cNvSpPr/>
      </dsp:nvSpPr>
      <dsp:spPr>
        <a:xfrm>
          <a:off x="7467065" y="83825"/>
          <a:ext cx="360722" cy="144288"/>
        </a:xfrm>
        <a:prstGeom prst="chevron">
          <a:avLst/>
        </a:prstGeom>
        <a:solidFill>
          <a:srgbClr val="1F4C4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4</a:t>
          </a:r>
        </a:p>
      </dsp:txBody>
      <dsp:txXfrm>
        <a:off x="7539209" y="83825"/>
        <a:ext cx="216434" cy="144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Bob: Welcome and thank you for attending….</a:t>
            </a:r>
            <a:endParaRPr dirty="0"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1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09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target community </a:t>
            </a:r>
            <a:r>
              <a:rPr lang="mr-IN" dirty="0"/>
              <a:t>–</a:t>
            </a:r>
            <a:r>
              <a:rPr lang="en-US" dirty="0"/>
              <a:t> delete </a:t>
            </a:r>
            <a:r>
              <a:rPr lang="en-US" baseline="0" dirty="0"/>
              <a:t>appropriate stakeholder group(s) and delete the upper button to reveal the transparent button below it.</a:t>
            </a:r>
          </a:p>
        </p:txBody>
      </p:sp>
    </p:spTree>
    <p:extLst>
      <p:ext uri="{BB962C8B-B14F-4D97-AF65-F5344CB8AC3E}">
        <p14:creationId xmlns:p14="http://schemas.microsoft.com/office/powerpoint/2010/main" val="67974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target community </a:t>
            </a:r>
            <a:r>
              <a:rPr lang="mr-IN" dirty="0"/>
              <a:t>–</a:t>
            </a:r>
            <a:r>
              <a:rPr lang="en-US" dirty="0"/>
              <a:t> delete </a:t>
            </a:r>
            <a:r>
              <a:rPr lang="en-US" baseline="0" dirty="0"/>
              <a:t>appropriate stakeholder group(s) and delete the upper button to reveal the transparent button below it.</a:t>
            </a:r>
          </a:p>
        </p:txBody>
      </p:sp>
    </p:spTree>
    <p:extLst>
      <p:ext uri="{BB962C8B-B14F-4D97-AF65-F5344CB8AC3E}">
        <p14:creationId xmlns:p14="http://schemas.microsoft.com/office/powerpoint/2010/main" val="679742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target community </a:t>
            </a:r>
            <a:r>
              <a:rPr lang="mr-IN" dirty="0"/>
              <a:t>–</a:t>
            </a:r>
            <a:r>
              <a:rPr lang="en-US" dirty="0"/>
              <a:t> delete </a:t>
            </a:r>
            <a:r>
              <a:rPr lang="en-US" baseline="0" dirty="0"/>
              <a:t>appropriate stakeholder group(s) and delete the upper button to reveal the transparent button below it.</a:t>
            </a:r>
          </a:p>
        </p:txBody>
      </p:sp>
    </p:spTree>
    <p:extLst>
      <p:ext uri="{BB962C8B-B14F-4D97-AF65-F5344CB8AC3E}">
        <p14:creationId xmlns:p14="http://schemas.microsoft.com/office/powerpoint/2010/main" val="679742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77"/>
              </a:rPr>
              <a:t>… and over 40 member nodes that have been developed and are maintained by collaborating data repositories, either using the </a:t>
            </a:r>
            <a:r>
              <a:rPr lang="en-US" dirty="0" err="1">
                <a:latin typeface="Raleway" panose="020B0503030101060003" pitchFamily="34" charset="77"/>
              </a:rPr>
              <a:t>DataONE</a:t>
            </a:r>
            <a:r>
              <a:rPr lang="en-US" dirty="0">
                <a:latin typeface="Raleway" panose="020B0503030101060003" pitchFamily="34" charset="77"/>
              </a:rPr>
              <a:t> generic member node platform, or other software systems that support integration with </a:t>
            </a:r>
            <a:r>
              <a:rPr lang="en-US" dirty="0" err="1">
                <a:latin typeface="Raleway" panose="020B0503030101060003" pitchFamily="34" charset="77"/>
              </a:rPr>
              <a:t>DataONE’s</a:t>
            </a:r>
            <a:r>
              <a:rPr lang="en-US" dirty="0">
                <a:latin typeface="Raleway" panose="020B0503030101060003" pitchFamily="34" charset="77"/>
              </a:rPr>
              <a:t> metadata harvesting, indexing, search, and (optionally) replication capabilities. </a:t>
            </a:r>
          </a:p>
          <a:p>
            <a:endParaRPr lang="en-US" dirty="0">
              <a:latin typeface="Raleway" panose="020B0503030101060003" pitchFamily="34" charset="77"/>
            </a:endParaRPr>
          </a:p>
          <a:p>
            <a:r>
              <a:rPr lang="en-US" dirty="0">
                <a:latin typeface="Raleway" panose="020B0503030101060003" pitchFamily="34" charset="77"/>
              </a:rPr>
              <a:t>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u="none" strike="noStrike" cap="none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20</a:t>
            </a:fld>
            <a:endParaRPr lang="en-US" sz="120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49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77"/>
              </a:rPr>
              <a:t>All of these products and services comprise the research data management, documentation, discovery, access, use, and preservation ecosystem that </a:t>
            </a:r>
            <a:r>
              <a:rPr lang="en-US" dirty="0" err="1">
                <a:latin typeface="Raleway" panose="020B0503030101060003" pitchFamily="34" charset="77"/>
              </a:rPr>
              <a:t>DataONE</a:t>
            </a:r>
            <a:r>
              <a:rPr lang="en-US" dirty="0">
                <a:latin typeface="Raleway" panose="020B0503030101060003" pitchFamily="34" charset="77"/>
              </a:rPr>
              <a:t> has built over the past 9+ years of the project. As </a:t>
            </a:r>
            <a:r>
              <a:rPr lang="en-US" dirty="0" err="1">
                <a:latin typeface="Raleway" panose="020B0503030101060003" pitchFamily="34" charset="77"/>
              </a:rPr>
              <a:t>DataONE</a:t>
            </a:r>
            <a:r>
              <a:rPr lang="en-US" dirty="0">
                <a:latin typeface="Raleway" panose="020B0503030101060003" pitchFamily="34" charset="77"/>
              </a:rPr>
              <a:t> is now in its final year of the second phase of funding from NSF, the project team is working to </a:t>
            </a:r>
          </a:p>
          <a:p>
            <a:endParaRPr lang="en-US" dirty="0">
              <a:latin typeface="Raleway" panose="020B0503030101060003" pitchFamily="34" charset="77"/>
            </a:endParaRPr>
          </a:p>
          <a:p>
            <a:r>
              <a:rPr lang="en-US" dirty="0">
                <a:latin typeface="Raleway" panose="020B0503030101060003" pitchFamily="34" charset="77"/>
              </a:rPr>
              <a:t>Transition from a project-centric model, to a community driven model in which the various stakeholders in the </a:t>
            </a:r>
            <a:r>
              <a:rPr lang="en-US" dirty="0" err="1">
                <a:latin typeface="Raleway" panose="020B0503030101060003" pitchFamily="34" charset="77"/>
              </a:rPr>
              <a:t>DataONE</a:t>
            </a:r>
            <a:r>
              <a:rPr lang="en-US" dirty="0">
                <a:latin typeface="Raleway" panose="020B0503030101060003" pitchFamily="34" charset="77"/>
              </a:rPr>
              <a:t> ecosystem have a significant role in the ongoing evolution of and support for the </a:t>
            </a:r>
            <a:r>
              <a:rPr lang="en-US" dirty="0" err="1">
                <a:latin typeface="Raleway" panose="020B0503030101060003" pitchFamily="34" charset="77"/>
              </a:rPr>
              <a:t>DataONE</a:t>
            </a:r>
            <a:r>
              <a:rPr lang="en-US" dirty="0">
                <a:latin typeface="Raleway" panose="020B0503030101060003" pitchFamily="34" charset="77"/>
              </a:rPr>
              <a:t> products. Building on the community engagement model already developed – including the </a:t>
            </a:r>
            <a:r>
              <a:rPr lang="en-US" dirty="0" err="1">
                <a:latin typeface="Raleway" panose="020B0503030101060003" pitchFamily="34" charset="77"/>
              </a:rPr>
              <a:t>DataONE</a:t>
            </a:r>
            <a:r>
              <a:rPr lang="en-US" dirty="0">
                <a:latin typeface="Raleway" panose="020B0503030101060003" pitchFamily="34" charset="77"/>
              </a:rPr>
              <a:t> Users Group. </a:t>
            </a:r>
          </a:p>
          <a:p>
            <a:endParaRPr lang="en-US" dirty="0">
              <a:latin typeface="Raleway" panose="020B0503030101060003" pitchFamily="34" charset="77"/>
            </a:endParaRPr>
          </a:p>
          <a:p>
            <a:r>
              <a:rPr lang="en-US" dirty="0">
                <a:latin typeface="Raleway" panose="020B0503030101060003" pitchFamily="34" charset="77"/>
              </a:rPr>
              <a:t>[click]</a:t>
            </a:r>
          </a:p>
          <a:p>
            <a:endParaRPr lang="en-US" dirty="0">
              <a:latin typeface="Raleway" panose="020B0503030101060003" pitchFamily="34" charset="77"/>
            </a:endParaRPr>
          </a:p>
          <a:p>
            <a:r>
              <a:rPr lang="en-US" dirty="0">
                <a:latin typeface="Raleway" panose="020B0503030101060003" pitchFamily="34" charset="77"/>
              </a:rPr>
              <a:t>… where different stakeholder groups are likely to play different roles in the emerging model for sustaining and growing the capabilities developed by </a:t>
            </a:r>
            <a:r>
              <a:rPr lang="en-US" dirty="0" err="1">
                <a:latin typeface="Raleway" panose="020B0503030101060003" pitchFamily="34" charset="77"/>
              </a:rPr>
              <a:t>DataONE</a:t>
            </a:r>
            <a:endParaRPr lang="en-US" dirty="0">
              <a:latin typeface="Raleway" panose="020B0503030101060003" pitchFamily="34" charset="77"/>
            </a:endParaRPr>
          </a:p>
          <a:p>
            <a:endParaRPr lang="en-US" dirty="0">
              <a:latin typeface="Raleway" panose="020B0503030101060003" pitchFamily="34" charset="77"/>
            </a:endParaRPr>
          </a:p>
          <a:p>
            <a:r>
              <a:rPr lang="en-US" dirty="0">
                <a:latin typeface="Raleway" panose="020B0503030101060003" pitchFamily="34" charset="77"/>
              </a:rPr>
              <a:t>[click]</a:t>
            </a:r>
          </a:p>
          <a:p>
            <a:endParaRPr lang="en-US" dirty="0">
              <a:latin typeface="Raleway" panose="020B0503030101060003" pitchFamily="34" charset="77"/>
            </a:endParaRPr>
          </a:p>
          <a:p>
            <a:r>
              <a:rPr lang="en-US" dirty="0">
                <a:latin typeface="Raleway" panose="020B0503030101060003" pitchFamily="34" charset="77"/>
              </a:rPr>
              <a:t>Infrastructure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Disciplinary Repositories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Institutional Repositories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Commercial Repositories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Large-scale Data Producers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Funders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Publishers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Computing Service Providers</a:t>
            </a:r>
          </a:p>
          <a:p>
            <a:endParaRPr lang="en-US" dirty="0">
              <a:latin typeface="Raleway" panose="020B0503030101060003" pitchFamily="34" charset="77"/>
            </a:endParaRPr>
          </a:p>
          <a:p>
            <a:r>
              <a:rPr lang="en-US" dirty="0">
                <a:latin typeface="Raleway" panose="020B0503030101060003" pitchFamily="34" charset="77"/>
              </a:rPr>
              <a:t>[click]</a:t>
            </a:r>
          </a:p>
          <a:p>
            <a:endParaRPr lang="en-US" dirty="0">
              <a:latin typeface="Raleway" panose="020B0503030101060003" pitchFamily="34" charset="77"/>
            </a:endParaRPr>
          </a:p>
          <a:p>
            <a:r>
              <a:rPr lang="en-US" dirty="0">
                <a:latin typeface="Raleway" panose="020B0503030101060003" pitchFamily="34" charset="77"/>
              </a:rPr>
              <a:t>Training &amp; Tools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Researchers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Libraries – Data Librarians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Software Developers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Institutions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Funders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Publishers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u="none" strike="noStrike" cap="none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21</a:t>
            </a:fld>
            <a:endParaRPr lang="en-US" sz="120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200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77"/>
              </a:rPr>
              <a:t>Actions needed: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Engage with stakeholders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individually through Nancy’s Interviews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As groups through CNI, AGU, DUG, and ESIP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Evolve model for emerging governance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Develop structures for integrating community into these structures that maximizes capacity for community to contribute to and benefit from evolving network capabilities.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Establish community ”ownership” of resources to enable broader contributions and management of ongoing development. 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dirty="0">
              <a:latin typeface="Raleway" panose="020B0503030101060003" pitchFamily="34" charset="77"/>
            </a:endParaRPr>
          </a:p>
          <a:p>
            <a:pPr marL="228600" lvl="0" indent="0">
              <a:buFont typeface="Arial" panose="020B0604020202020204" pitchFamily="34" charset="0"/>
              <a:buNone/>
            </a:pPr>
            <a:endParaRPr lang="en-US" dirty="0">
              <a:latin typeface="Raleway" panose="020B0503030101060003" pitchFamily="34" charset="77"/>
            </a:endParaRPr>
          </a:p>
          <a:p>
            <a:pPr marL="228600" lvl="0" indent="0">
              <a:buFont typeface="Arial" panose="020B0604020202020204" pitchFamily="34" charset="0"/>
              <a:buNone/>
            </a:pPr>
            <a:endParaRPr lang="en-US" dirty="0">
              <a:latin typeface="Raleway" panose="020B0503030101060003" pitchFamily="34" charset="77"/>
            </a:endParaRPr>
          </a:p>
          <a:p>
            <a:pPr marL="228600" lvl="0" indent="0">
              <a:buFont typeface="Arial" panose="020B0604020202020204" pitchFamily="34" charset="0"/>
              <a:buNone/>
            </a:pPr>
            <a:endParaRPr lang="en-US" dirty="0">
              <a:latin typeface="Raleway" panose="020B0503030101060003" pitchFamily="34" charset="77"/>
            </a:endParaRPr>
          </a:p>
          <a:p>
            <a:pPr marL="228600" lvl="0" indent="0">
              <a:buFont typeface="Arial" panose="020B0604020202020204" pitchFamily="34" charset="0"/>
              <a:buNone/>
            </a:pPr>
            <a:r>
              <a:rPr lang="en-US" dirty="0">
                <a:latin typeface="Raleway" panose="020B0503030101060003" pitchFamily="34" charset="77"/>
              </a:rPr>
              <a:t>Modifications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Shrink institutional bubble – fuzz community </a:t>
            </a:r>
            <a:r>
              <a:rPr lang="en-US" dirty="0" err="1">
                <a:latin typeface="Raleway" panose="020B0503030101060003" pitchFamily="34" charset="77"/>
              </a:rPr>
              <a:t>boundry</a:t>
            </a:r>
            <a:endParaRPr lang="en-US" dirty="0">
              <a:latin typeface="Raleway" panose="020B0503030101060003" pitchFamily="34" charset="77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Remove DataONE from replication node circles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Generalize collections to de-emphasize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u="none" strike="noStrike" cap="none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22</a:t>
            </a:fld>
            <a:endParaRPr lang="en-US" sz="120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0338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Conversation and interactivity…. Modalities and engaging questions to be determined.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Some kind of live voting to ID topics of most interest to those present (from among discovery / storage / preservation / education &amp; outreach / other)? A quick Qualtrics survey from attendee phones??</a:t>
            </a: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Or perhaps better to frame the discussion in terms of willingness to take some kind of collaborative / collective action?</a:t>
            </a: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835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What are the opportunities for ‘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Community’ to help meet the community’s needs?</a:t>
            </a: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	We likely have said some things about potential / ongoing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products, so get input from audience on how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can meet the needs they just told us about. Also try to get new ideas that resonate with the audience.</a:t>
            </a: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What are the areas of most promise from the POV of attendees?</a:t>
            </a:r>
            <a:endParaRPr lang="en-US" b="0" dirty="0">
              <a:effectLst/>
            </a:endParaRP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80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Our panelists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defTabSz="914400"/>
            <a:fld id="{E63BDE55-E386-4641-8667-096291CCF120}" type="slidenum">
              <a:rPr lang="en-US" sz="1400" kern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defTabSz="914400"/>
              <a:t>2</a:t>
            </a:fld>
            <a:endParaRPr lang="en-US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98183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Who’s voices should be heard as part of “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Community”?</a:t>
            </a: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What structures and / or venues are best for hearing and amplifying those voices?</a:t>
            </a: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What is the appetite / capacity for participation in community leadership from those in the audience (mostly library deans/directors and associate deans/directors plus technologists)?</a:t>
            </a:r>
            <a:endParaRPr lang="en-US" b="0" dirty="0">
              <a:effectLst/>
            </a:endParaRP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7710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We’re interested in talking to representatives from around the world</a:t>
            </a: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Library leaders from a range of college and research libraries </a:t>
            </a:r>
          </a:p>
          <a:p>
            <a:pPr marL="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Operators of research data repositories</a:t>
            </a:r>
          </a:p>
          <a:p>
            <a:pPr marL="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Research office leaders</a:t>
            </a:r>
          </a:p>
          <a:p>
            <a:pPr marL="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Funders</a:t>
            </a: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742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target community </a:t>
            </a:r>
            <a:r>
              <a:rPr lang="mr-IN" dirty="0"/>
              <a:t>–</a:t>
            </a:r>
            <a:r>
              <a:rPr lang="en-US" dirty="0"/>
              <a:t> delete </a:t>
            </a:r>
            <a:r>
              <a:rPr lang="en-US" baseline="0" dirty="0"/>
              <a:t>appropriate stakeholder group(s) and delete the upper button to reveal the transparent button below it.</a:t>
            </a:r>
          </a:p>
        </p:txBody>
      </p:sp>
    </p:spTree>
    <p:extLst>
      <p:ext uri="{BB962C8B-B14F-4D97-AF65-F5344CB8AC3E}">
        <p14:creationId xmlns:p14="http://schemas.microsoft.com/office/powerpoint/2010/main" val="1645502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received a second five-year award in 2014. In addition to the funding provided by the cooperative agreement,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has collaborated with others on grants for related CI and CEO initiatives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Make Data Count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Whole Tale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Laura Bush 21</a:t>
            </a:r>
            <a:r>
              <a:rPr lang="en-US" sz="1200" b="0" i="0" u="none" strike="noStrike" cap="none" baseline="30000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century librarians awards from IMLS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228600" indent="0" rtl="0">
              <a:buFont typeface="Arial" panose="020B0604020202020204" pitchFamily="34" charset="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Bill Michener will take over to talk about the outcomes and impacts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on our stakeholder communities since 2009.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15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The goal of today’s project briefing is to engage with you as members of one of </a:t>
            </a:r>
            <a:r>
              <a:rPr lang="en-US" baseline="0" dirty="0" err="1"/>
              <a:t>DataONE’s</a:t>
            </a:r>
            <a:r>
              <a:rPr lang="en-US" baseline="0" dirty="0"/>
              <a:t> key stakeholder groups: Library Deans and Directors. </a:t>
            </a:r>
          </a:p>
          <a:p>
            <a:endParaRPr lang="en-US" baseline="0" dirty="0"/>
          </a:p>
          <a:p>
            <a:r>
              <a:rPr lang="en-US" baseline="0" dirty="0" err="1"/>
              <a:t>DataONE</a:t>
            </a:r>
            <a:r>
              <a:rPr lang="en-US" baseline="0" dirty="0"/>
              <a:t> began as a project about 9 years ago and the objectives set out for the project have been achieved. During those nine years the entire research data landscape has transformed. Commercial research data services – including Google Data Search – have emerged. There are now hundreds of data librarians in our college and research libraries.</a:t>
            </a:r>
          </a:p>
          <a:p>
            <a:endParaRPr lang="en-US" baseline="0" dirty="0"/>
          </a:p>
          <a:p>
            <a:r>
              <a:rPr lang="en-US" baseline="0" dirty="0"/>
              <a:t>Now it’s time for conversations about the way forward. We’ve planned to leave a good portion of our time together to have conversations about </a:t>
            </a:r>
            <a:r>
              <a:rPr lang="en-US" baseline="0" dirty="0" err="1"/>
              <a:t>DataONE</a:t>
            </a:r>
            <a:r>
              <a:rPr lang="en-US" baseline="0" dirty="0"/>
              <a:t> and its stakeholders in the contemporary data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defTabSz="914400"/>
            <a:fld id="{E63BDE55-E386-4641-8667-096291CCF120}" type="slidenum">
              <a:rPr lang="en-US" sz="1400" kern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defTabSz="914400"/>
              <a:t>3</a:t>
            </a:fld>
            <a:endParaRPr lang="en-US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08745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Many of you may have seen presentations about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DataONE’s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design and features in the past. We’re going to cover just a few things today to provide context for the discussion later.</a:t>
            </a: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Bob will very briefly recap the impetus and trajectory of the project during the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cooperative agreement phase. (Bob?)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Bill will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reviewDataONE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impact (Bill?) - brief review of the major accomplishments of the cooperative agreement phase (data, repositories, tools, education, impacts, etc.)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Sustainability challenges (Nancy?) - what does it mean for any project to sustain? What are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DataONE’s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particular challenges?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community (Karl?) - describing the transition from mostly project to mostly community-driven, owned, and operated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Conversation: community wants and needs (Nancy facilitates?)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defTabSz="914400"/>
            <a:fld id="{E63BDE55-E386-4641-8667-096291CCF120}" type="slidenum">
              <a:rPr lang="en-US" sz="1400" kern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defTabSz="914400"/>
              <a:t>4</a:t>
            </a:fld>
            <a:endParaRPr lang="en-US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331957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Many of the principle folks involved in developing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proposal had been working on data management issues for quite a long time, back to the late 1980s, mostly in the ecological and environmental sciences. They had a track record of successful collaborations prior to NSF’s release of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DataNet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solicitation in 2007.</a:t>
            </a: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The solicitation recognized the value of Archival and Library and Information Science expertise, and integration of that expertise was required in proposals.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included investigators from the California Digital Library and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iSchool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at the University of Tennessee as well as other subject matter experts outside of the ecoinformatics community, including folks from publishing, citizen science, and computer science.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defTabSz="914400"/>
            <a:fld id="{E63BDE55-E386-4641-8667-096291CCF120}" type="slidenum">
              <a:rPr lang="en-US" sz="1400" kern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defTabSz="914400"/>
              <a:t>5</a:t>
            </a:fld>
            <a:endParaRPr lang="en-US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59135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NSF made one of two five-year awards in that first round 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2009. The cooperative agreement covered a range of activities and specific deliverables including creating production-quality cyberinfrastructure at scale. </a:t>
            </a:r>
          </a:p>
          <a:p>
            <a:pPr rtl="0"/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rtl="0"/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built core services and APIs to provide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Central metadata index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Authentication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Integration of existing data repositories into the federation via APIs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Federated access and discovery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Dataset preservation across the federated repositories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Integration with researcher tools like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R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 repository and dataset metrics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rtl="0"/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DataONE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was conceived recognizing that related social, cultural, and educational transformation was as - or even more critical - to the eventual acceptance by domain scientists, universities, and publishers of research data as a first class product of the research enterprise deserving of powerful discovery tools, mindful curation, and preservation as a part of the world’s cultural heritage.</a:t>
            </a: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Key social and cultural issues included: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Supporting the emerging field of data librarianship and data curation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Training domain scientists about RDM, metadata standards, and tools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Supporting new standards and tool development: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DataCite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DMPTool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Data citation best practices are some well-known examples</a:t>
            </a:r>
          </a:p>
          <a:p>
            <a:pPr rtl="0"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defTabSz="914400"/>
            <a:fld id="{E63BDE55-E386-4641-8667-096291CCF120}" type="slidenum">
              <a:rPr lang="en-US" sz="1400" kern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defTabSz="914400"/>
              <a:t>6</a:t>
            </a:fld>
            <a:endParaRPr lang="en-US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398473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0CBBE72-8C8A-E543-BEAB-77394919E9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8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94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Amount of content</a:t>
            </a:r>
          </a:p>
          <a:p>
            <a:r>
              <a:rPr lang="en-US" dirty="0"/>
              <a:t>Number of member node</a:t>
            </a:r>
          </a:p>
          <a:p>
            <a:r>
              <a:rPr lang="en-US" dirty="0"/>
              <a:t>Activity and new features</a:t>
            </a:r>
          </a:p>
          <a:p>
            <a:r>
              <a:rPr lang="en-US" dirty="0"/>
              <a:t>	Make data count</a:t>
            </a:r>
          </a:p>
          <a:p>
            <a:r>
              <a:rPr lang="en-US" dirty="0"/>
              <a:t>	Quality assessment</a:t>
            </a:r>
          </a:p>
          <a:p>
            <a:r>
              <a:rPr lang="en-US" dirty="0"/>
              <a:t>	Editor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524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73070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435D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83670" y="2348705"/>
            <a:ext cx="488105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7012608" y="64914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2" descr="globepiece.t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8099" y="1994638"/>
            <a:ext cx="3754971" cy="486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 descr="DataONE_South America LOGO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869284"/>
            <a:ext cx="1903079" cy="45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lobe">
  <p:cSld name="Blank with glob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7012608" y="64914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with white background">
  <p:cSld name="Content slide with white background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0" y="0"/>
            <a:ext cx="9146208" cy="685657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7012608" y="64914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86072"/>
              </a:buClr>
              <a:buSzPts val="4000"/>
              <a:buFont typeface="Calibri"/>
              <a:buNone/>
              <a:defRPr sz="40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457200" y="1346908"/>
            <a:ext cx="8229600" cy="497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1A435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1A43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1A435D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1A435D"/>
              </a:buClr>
              <a:buSzPts val="2000"/>
              <a:buFont typeface="Calibri"/>
              <a:buNone/>
              <a:defRPr sz="2000" b="0" i="1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1A435D"/>
              </a:buClr>
              <a:buSzPts val="2000"/>
              <a:buFont typeface="Calibri"/>
              <a:buNone/>
              <a:defRPr sz="2000" b="0" i="1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3" name="Google Shape;83;p13"/>
          <p:cNvCxnSpPr/>
          <p:nvPr/>
        </p:nvCxnSpPr>
        <p:spPr>
          <a:xfrm>
            <a:off x="457200" y="1167319"/>
            <a:ext cx="8229600" cy="1588"/>
          </a:xfrm>
          <a:prstGeom prst="straightConnector1">
            <a:avLst/>
          </a:prstGeom>
          <a:noFill/>
          <a:ln w="25400" cap="flat" cmpd="sng">
            <a:solidFill>
              <a:srgbClr val="18607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89139" y="1763615"/>
            <a:ext cx="4114800" cy="4223643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2951" y="134850"/>
            <a:ext cx="6718101" cy="548998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4304111" y="800533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 sz="140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768405" y="1771773"/>
            <a:ext cx="4114800" cy="4223643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212238" y="925726"/>
            <a:ext cx="6718101" cy="38198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/>
              <a:t>Subtitle if needed</a:t>
            </a:r>
          </a:p>
        </p:txBody>
      </p:sp>
      <p:sp>
        <p:nvSpPr>
          <p:cNvPr id="10" name="Shape 21"/>
          <p:cNvSpPr>
            <a:spLocks noGrp="1"/>
          </p:cNvSpPr>
          <p:nvPr>
            <p:ph type="sldNum" sz="quarter" idx="4"/>
          </p:nvPr>
        </p:nvSpPr>
        <p:spPr>
          <a:xfrm>
            <a:off x="8785986" y="6562725"/>
            <a:ext cx="275266" cy="228600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 algn="ctr"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464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89141" y="1763615"/>
            <a:ext cx="8589108" cy="4223643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1999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70" indent="-321557" algn="l">
              <a:buFont typeface="Arial"/>
              <a:buChar char="•"/>
              <a:defRPr sz="1999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76" indent="-321557" algn="l" defTabSz="228068">
              <a:buFont typeface="Arial"/>
              <a:buChar char="•"/>
              <a:defRPr sz="1999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96" indent="0" algn="l">
              <a:buFont typeface="Arial"/>
              <a:buNone/>
              <a:defRPr sz="1999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39" indent="-428742" algn="l">
              <a:buFont typeface="Arial"/>
              <a:buChar char="•"/>
              <a:defRPr sz="2201">
                <a:latin typeface="Raleway"/>
                <a:cs typeface="Raleway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2951" y="134850"/>
            <a:ext cx="6718101" cy="548998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1">
                <a:solidFill>
                  <a:schemeClr val="accent1"/>
                </a:solidFill>
                <a:latin typeface="Raleway"/>
                <a:cs typeface="Raleway"/>
              </a:defRPr>
            </a:lvl1pPr>
            <a:lvl2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Shape 1988"/>
          <p:cNvSpPr>
            <a:spLocks noChangeShapeType="1"/>
          </p:cNvSpPr>
          <p:nvPr userDrawn="1"/>
        </p:nvSpPr>
        <p:spPr bwMode="auto">
          <a:xfrm>
            <a:off x="4304111" y="800533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9054" tIns="19054" rIns="19054" bIns="19054" anchor="ctr"/>
          <a:lstStyle/>
          <a:p>
            <a:endParaRPr lang="en-US" sz="190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212238" y="925727"/>
            <a:ext cx="6718101" cy="38198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/>
              <a:t>Subtitle if needed</a:t>
            </a:r>
          </a:p>
        </p:txBody>
      </p:sp>
      <p:sp>
        <p:nvSpPr>
          <p:cNvPr id="11" name="Shape 21"/>
          <p:cNvSpPr>
            <a:spLocks noGrp="1"/>
          </p:cNvSpPr>
          <p:nvPr>
            <p:ph type="sldNum" sz="quarter" idx="4"/>
          </p:nvPr>
        </p:nvSpPr>
        <p:spPr>
          <a:xfrm>
            <a:off x="8785987" y="6562726"/>
            <a:ext cx="275266" cy="228600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 algn="ctr"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3904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with white background" type="blank">
  <p:cSld name="Black with white background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9146208" cy="685657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7012608" y="64914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18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9098" y="134850"/>
            <a:ext cx="8590326" cy="548998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1">
                <a:solidFill>
                  <a:schemeClr val="accent1"/>
                </a:solidFill>
                <a:latin typeface="Raleway"/>
                <a:cs typeface="Raleway"/>
              </a:defRPr>
            </a:lvl1pPr>
            <a:lvl2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4304111" y="800533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9054" tIns="19054" rIns="19054" bIns="19054" anchor="ctr"/>
          <a:lstStyle/>
          <a:p>
            <a:endParaRPr lang="en-US" sz="190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8385" y="925727"/>
            <a:ext cx="8590326" cy="38198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1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/>
              <a:t>Subtitle if needed</a:t>
            </a:r>
          </a:p>
        </p:txBody>
      </p:sp>
      <p:sp>
        <p:nvSpPr>
          <p:cNvPr id="7" name="Shape 21"/>
          <p:cNvSpPr>
            <a:spLocks noGrp="1"/>
          </p:cNvSpPr>
          <p:nvPr>
            <p:ph type="sldNum" sz="quarter" idx="4"/>
          </p:nvPr>
        </p:nvSpPr>
        <p:spPr>
          <a:xfrm>
            <a:off x="8785987" y="6562726"/>
            <a:ext cx="275266" cy="228600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 algn="ctr"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14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6000">
              <a:schemeClr val="lt1"/>
            </a:gs>
            <a:gs pos="100000">
              <a:srgbClr val="DCEBEE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86072"/>
              </a:buClr>
              <a:buSzPts val="4000"/>
              <a:buFont typeface="Calibri"/>
              <a:buNone/>
              <a:defRPr sz="40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346908"/>
            <a:ext cx="8229600" cy="497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1A435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1A43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1A435D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1A435D"/>
              </a:buClr>
              <a:buSzPts val="2000"/>
              <a:buFont typeface="Calibri"/>
              <a:buNone/>
              <a:defRPr sz="2000" b="0" i="1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rgbClr val="1A435D"/>
              </a:buClr>
              <a:buSzPts val="2000"/>
              <a:buFont typeface="Calibri"/>
              <a:buNone/>
              <a:defRPr sz="2000" b="0" i="1" u="none" strike="noStrike" cap="none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7012608" y="64914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 descr="globepiece.tif"/>
          <p:cNvPicPr preferRelativeResize="0"/>
          <p:nvPr/>
        </p:nvPicPr>
        <p:blipFill rotWithShape="1">
          <a:blip r:embed="rId9">
            <a:alphaModFix amt="10000"/>
          </a:blip>
          <a:srcRect/>
          <a:stretch/>
        </p:blipFill>
        <p:spPr>
          <a:xfrm>
            <a:off x="5385270" y="1981810"/>
            <a:ext cx="3754971" cy="48683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  <p:sldLayoutId id="2147483662" r:id="rId5"/>
    <p:sldLayoutId id="2147483664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jpeg"/><Relationship Id="rId4" Type="http://schemas.openxmlformats.org/officeDocument/2006/relationships/image" Target="../media/image89.emf"/><Relationship Id="rId9" Type="http://schemas.openxmlformats.org/officeDocument/2006/relationships/image" Target="../media/image9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112.png"/><Relationship Id="rId3" Type="http://schemas.openxmlformats.org/officeDocument/2006/relationships/image" Target="../media/image103.tiff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2.png"/><Relationship Id="rId9" Type="http://schemas.openxmlformats.org/officeDocument/2006/relationships/image" Target="../media/image108.png"/><Relationship Id="rId14" Type="http://schemas.openxmlformats.org/officeDocument/2006/relationships/image" Target="../media/image1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112.png"/><Relationship Id="rId3" Type="http://schemas.openxmlformats.org/officeDocument/2006/relationships/image" Target="../media/image103.tiff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2.png"/><Relationship Id="rId9" Type="http://schemas.openxmlformats.org/officeDocument/2006/relationships/image" Target="../media/image108.png"/><Relationship Id="rId14" Type="http://schemas.openxmlformats.org/officeDocument/2006/relationships/image" Target="../media/image1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2.pn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0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microsoft.com/office/2007/relationships/hdphoto" Target="../media/hdphoto1.wdp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microsoft.com/office/2007/relationships/hdphoto" Target="../media/hdphoto2.wdp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18" Type="http://schemas.microsoft.com/office/2007/relationships/hdphoto" Target="../media/hdphoto3.wdp"/><Relationship Id="rId26" Type="http://schemas.openxmlformats.org/officeDocument/2006/relationships/image" Target="../media/image154.png"/><Relationship Id="rId39" Type="http://schemas.openxmlformats.org/officeDocument/2006/relationships/image" Target="../media/image163.png"/><Relationship Id="rId21" Type="http://schemas.openxmlformats.org/officeDocument/2006/relationships/image" Target="../media/image149.jpeg"/><Relationship Id="rId34" Type="http://schemas.openxmlformats.org/officeDocument/2006/relationships/image" Target="../media/image158.png"/><Relationship Id="rId42" Type="http://schemas.openxmlformats.org/officeDocument/2006/relationships/image" Target="../media/image166.png"/><Relationship Id="rId47" Type="http://schemas.openxmlformats.org/officeDocument/2006/relationships/image" Target="../media/image170.tiff"/><Relationship Id="rId50" Type="http://schemas.openxmlformats.org/officeDocument/2006/relationships/image" Target="../media/image172.png"/><Relationship Id="rId55" Type="http://schemas.openxmlformats.org/officeDocument/2006/relationships/image" Target="../media/image17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46.jpeg"/><Relationship Id="rId29" Type="http://schemas.openxmlformats.org/officeDocument/2006/relationships/image" Target="../media/image47.png"/><Relationship Id="rId11" Type="http://schemas.openxmlformats.org/officeDocument/2006/relationships/image" Target="../media/image141.jpeg"/><Relationship Id="rId24" Type="http://schemas.openxmlformats.org/officeDocument/2006/relationships/image" Target="../media/image152.jpeg"/><Relationship Id="rId32" Type="http://schemas.openxmlformats.org/officeDocument/2006/relationships/image" Target="../media/image50.png"/><Relationship Id="rId37" Type="http://schemas.openxmlformats.org/officeDocument/2006/relationships/image" Target="../media/image161.jpeg"/><Relationship Id="rId40" Type="http://schemas.openxmlformats.org/officeDocument/2006/relationships/image" Target="../media/image164.png"/><Relationship Id="rId45" Type="http://schemas.openxmlformats.org/officeDocument/2006/relationships/image" Target="../media/image169.jpeg"/><Relationship Id="rId53" Type="http://schemas.openxmlformats.org/officeDocument/2006/relationships/image" Target="../media/image175.png"/><Relationship Id="rId58" Type="http://schemas.openxmlformats.org/officeDocument/2006/relationships/image" Target="../media/image180.png"/><Relationship Id="rId5" Type="http://schemas.openxmlformats.org/officeDocument/2006/relationships/diagramLayout" Target="../diagrams/layout1.xml"/><Relationship Id="rId19" Type="http://schemas.openxmlformats.org/officeDocument/2006/relationships/image" Target="../media/image148.png"/><Relationship Id="rId4" Type="http://schemas.openxmlformats.org/officeDocument/2006/relationships/diagramData" Target="../diagrams/data1.xml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0.jpeg"/><Relationship Id="rId27" Type="http://schemas.openxmlformats.org/officeDocument/2006/relationships/image" Target="../media/image155.png"/><Relationship Id="rId30" Type="http://schemas.openxmlformats.org/officeDocument/2006/relationships/image" Target="../media/image48.png"/><Relationship Id="rId35" Type="http://schemas.openxmlformats.org/officeDocument/2006/relationships/image" Target="../media/image159.png"/><Relationship Id="rId43" Type="http://schemas.openxmlformats.org/officeDocument/2006/relationships/image" Target="../media/image167.jpeg"/><Relationship Id="rId48" Type="http://schemas.openxmlformats.org/officeDocument/2006/relationships/image" Target="../media/image66.png"/><Relationship Id="rId56" Type="http://schemas.openxmlformats.org/officeDocument/2006/relationships/image" Target="../media/image178.tiff"/><Relationship Id="rId8" Type="http://schemas.microsoft.com/office/2007/relationships/diagramDrawing" Target="../diagrams/drawing1.xml"/><Relationship Id="rId51" Type="http://schemas.openxmlformats.org/officeDocument/2006/relationships/image" Target="../media/image173.png"/><Relationship Id="rId3" Type="http://schemas.openxmlformats.org/officeDocument/2006/relationships/image" Target="../media/image138.png"/><Relationship Id="rId12" Type="http://schemas.openxmlformats.org/officeDocument/2006/relationships/image" Target="../media/image142.jpeg"/><Relationship Id="rId17" Type="http://schemas.openxmlformats.org/officeDocument/2006/relationships/image" Target="../media/image147.jpeg"/><Relationship Id="rId25" Type="http://schemas.openxmlformats.org/officeDocument/2006/relationships/image" Target="../media/image153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64.png"/><Relationship Id="rId20" Type="http://schemas.openxmlformats.org/officeDocument/2006/relationships/image" Target="../media/image39.png"/><Relationship Id="rId41" Type="http://schemas.openxmlformats.org/officeDocument/2006/relationships/image" Target="../media/image165.png"/><Relationship Id="rId54" Type="http://schemas.openxmlformats.org/officeDocument/2006/relationships/image" Target="../media/image176.emf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5" Type="http://schemas.openxmlformats.org/officeDocument/2006/relationships/image" Target="../media/image145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image" Target="../media/image171.png"/><Relationship Id="rId57" Type="http://schemas.openxmlformats.org/officeDocument/2006/relationships/image" Target="../media/image179.png"/><Relationship Id="rId10" Type="http://schemas.openxmlformats.org/officeDocument/2006/relationships/image" Target="../media/image140.png"/><Relationship Id="rId31" Type="http://schemas.openxmlformats.org/officeDocument/2006/relationships/image" Target="../media/image49.png"/><Relationship Id="rId44" Type="http://schemas.openxmlformats.org/officeDocument/2006/relationships/image" Target="../media/image168.png"/><Relationship Id="rId52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jpeg"/><Relationship Id="rId26" Type="http://schemas.openxmlformats.org/officeDocument/2006/relationships/image" Target="../media/image48.png"/><Relationship Id="rId39" Type="http://schemas.openxmlformats.org/officeDocument/2006/relationships/image" Target="../media/image61.jpe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42" Type="http://schemas.openxmlformats.org/officeDocument/2006/relationships/image" Target="../media/image64.png"/><Relationship Id="rId47" Type="http://schemas.openxmlformats.org/officeDocument/2006/relationships/image" Target="../media/image69.png"/><Relationship Id="rId50" Type="http://schemas.openxmlformats.org/officeDocument/2006/relationships/image" Target="../media/image7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29" Type="http://schemas.openxmlformats.org/officeDocument/2006/relationships/image" Target="../media/image51.png"/><Relationship Id="rId11" Type="http://schemas.openxmlformats.org/officeDocument/2006/relationships/image" Target="../media/image33.jpe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2.png"/><Relationship Id="rId45" Type="http://schemas.openxmlformats.org/officeDocument/2006/relationships/image" Target="../media/image67.png"/><Relationship Id="rId5" Type="http://schemas.openxmlformats.org/officeDocument/2006/relationships/image" Target="../media/image27.png"/><Relationship Id="rId15" Type="http://schemas.openxmlformats.org/officeDocument/2006/relationships/image" Target="../media/image37.jpe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49" Type="http://schemas.openxmlformats.org/officeDocument/2006/relationships/image" Target="../media/image71.tiff"/><Relationship Id="rId10" Type="http://schemas.openxmlformats.org/officeDocument/2006/relationships/image" Target="../media/image32.jpeg"/><Relationship Id="rId19" Type="http://schemas.openxmlformats.org/officeDocument/2006/relationships/image" Target="../media/image41.jpeg"/><Relationship Id="rId31" Type="http://schemas.openxmlformats.org/officeDocument/2006/relationships/image" Target="../media/image53.png"/><Relationship Id="rId44" Type="http://schemas.openxmlformats.org/officeDocument/2006/relationships/image" Target="../media/image66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43" Type="http://schemas.openxmlformats.org/officeDocument/2006/relationships/image" Target="../media/image65.tiff"/><Relationship Id="rId48" Type="http://schemas.openxmlformats.org/officeDocument/2006/relationships/image" Target="../media/image70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jpeg"/><Relationship Id="rId38" Type="http://schemas.openxmlformats.org/officeDocument/2006/relationships/image" Target="../media/image60.png"/><Relationship Id="rId46" Type="http://schemas.openxmlformats.org/officeDocument/2006/relationships/image" Target="../media/image68.png"/><Relationship Id="rId20" Type="http://schemas.openxmlformats.org/officeDocument/2006/relationships/image" Target="../media/image42.jpeg"/><Relationship Id="rId41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609600" y="304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600" dirty="0">
                <a:latin typeface="Raleway" panose="020B0503030101060003" pitchFamily="34" charset="77"/>
              </a:rPr>
              <a:t>DataONE: From </a:t>
            </a:r>
            <a:r>
              <a:rPr lang="en-US" sz="3600" dirty="0" err="1">
                <a:latin typeface="Raleway" panose="020B0503030101060003" pitchFamily="34" charset="77"/>
              </a:rPr>
              <a:t>DataNet</a:t>
            </a:r>
            <a:r>
              <a:rPr lang="en-US" sz="3600" dirty="0">
                <a:latin typeface="Raleway" panose="020B0503030101060003" pitchFamily="34" charset="77"/>
              </a:rPr>
              <a:t> Project to Engaged Global Community in the Contemporary Data Landscape</a:t>
            </a:r>
            <a:endParaRPr sz="3600" b="1" i="0" u="none" strike="noStrike" cap="none" dirty="0">
              <a:solidFill>
                <a:srgbClr val="1A435D"/>
              </a:solidFill>
              <a:latin typeface="Raleway" panose="020B0503030101060003" pitchFamily="34" charset="77"/>
              <a:sym typeface="Calibri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607470" y="2362200"/>
            <a:ext cx="488105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/>
              <a:buNone/>
            </a:pPr>
            <a:r>
              <a:rPr lang="en-US" sz="2600" dirty="0">
                <a:latin typeface="Raleway" panose="020B0503030101060003" pitchFamily="34" charset="77"/>
              </a:rPr>
              <a:t>Project Briefing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3F3F3F"/>
                </a:solidFill>
                <a:latin typeface="Raleway" panose="020B0503030101060003" pitchFamily="34" charset="77"/>
                <a:sym typeface="Calibri"/>
              </a:rPr>
              <a:t>CNI Fall Membership Meeting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/>
              <a:buNone/>
            </a:pPr>
            <a:r>
              <a:rPr lang="en-US" sz="2600" dirty="0">
                <a:latin typeface="Raleway" panose="020B0503030101060003" pitchFamily="34" charset="77"/>
              </a:rPr>
              <a:t>December 11, 2018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/>
              <a:buNone/>
            </a:pPr>
            <a:endParaRPr lang="en-US" sz="2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F0BD-E6CF-0F41-B505-027144EB7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4293" y="169402"/>
            <a:ext cx="6718101" cy="412130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Current State of DataONE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D5BDD-2EE9-5C4A-8D3A-900303C4A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" name="Picture 1" descr="Screen Shot 2018-11-01 at 9.39.20 A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3706" y="2557080"/>
            <a:ext cx="2276854" cy="1792957"/>
          </a:xfrm>
          <a:prstGeom prst="rect">
            <a:avLst/>
          </a:prstGeom>
        </p:spPr>
      </p:pic>
      <p:pic>
        <p:nvPicPr>
          <p:cNvPr id="11" name="Picture 10" descr="Screen Shot 2018-11-01 at 9.39.20 A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9728" y="892653"/>
            <a:ext cx="2574207" cy="1792957"/>
          </a:xfrm>
          <a:prstGeom prst="rect">
            <a:avLst/>
          </a:prstGeom>
        </p:spPr>
      </p:pic>
      <p:pic>
        <p:nvPicPr>
          <p:cNvPr id="12" name="Picture 11" descr="DataONEHeatMapOrange.pdf">
            <a:extLst>
              <a:ext uri="{FF2B5EF4-FFF2-40B4-BE49-F238E27FC236}">
                <a16:creationId xmlns:a16="http://schemas.microsoft.com/office/drawing/2014/main" id="{E26868E6-FBBB-184B-BB38-ECB8938C15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15175" r="2835" b="21871"/>
          <a:stretch/>
        </p:blipFill>
        <p:spPr>
          <a:xfrm>
            <a:off x="555777" y="3611146"/>
            <a:ext cx="6452189" cy="324685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HeatMapScale_2018.pdf">
            <a:extLst>
              <a:ext uri="{FF2B5EF4-FFF2-40B4-BE49-F238E27FC236}">
                <a16:creationId xmlns:a16="http://schemas.microsoft.com/office/drawing/2014/main" id="{3B332390-D9B1-324A-87C8-B4FCFDB206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55"/>
          <a:stretch/>
        </p:blipFill>
        <p:spPr>
          <a:xfrm>
            <a:off x="7043706" y="5037525"/>
            <a:ext cx="721274" cy="1525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9930A6-7AC7-E54B-9DCF-C99E2E81258A}"/>
              </a:ext>
            </a:extLst>
          </p:cNvPr>
          <p:cNvSpPr txBox="1"/>
          <p:nvPr/>
        </p:nvSpPr>
        <p:spPr>
          <a:xfrm>
            <a:off x="7734460" y="4936646"/>
            <a:ext cx="1026971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6"/>
            <a:r>
              <a:rPr lang="en-US" sz="200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50000</a:t>
            </a:r>
          </a:p>
          <a:p>
            <a:pPr defTabSz="825506"/>
            <a:r>
              <a:rPr lang="en-US" sz="200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5000</a:t>
            </a:r>
          </a:p>
          <a:p>
            <a:pPr defTabSz="825506"/>
            <a:r>
              <a:rPr lang="en-US" sz="200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500</a:t>
            </a:r>
          </a:p>
          <a:p>
            <a:pPr defTabSz="825506"/>
            <a:r>
              <a:rPr lang="en-US" sz="200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50</a:t>
            </a:r>
          </a:p>
          <a:p>
            <a:pPr defTabSz="825506"/>
            <a:r>
              <a:rPr lang="en-US" sz="200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A1130-8CE9-EF40-89CF-D438B6B73DD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12" y="1507068"/>
            <a:ext cx="6527289" cy="201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12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8-11-28 at 8.58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59" y="3542802"/>
            <a:ext cx="4375595" cy="218541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Data Usage and Citation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0" name="Picture 9" descr="Screen Shot 2018-09-16 at 6.36.08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2" t="23562" r="14355" b="2896"/>
          <a:stretch/>
        </p:blipFill>
        <p:spPr>
          <a:xfrm>
            <a:off x="98279" y="3590927"/>
            <a:ext cx="4254907" cy="2302972"/>
          </a:xfrm>
          <a:prstGeom prst="rect">
            <a:avLst/>
          </a:prstGeom>
        </p:spPr>
      </p:pic>
      <p:pic>
        <p:nvPicPr>
          <p:cNvPr id="11" name="Picture 10" descr="Screen Shot 2018-11-28 at 8.56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663"/>
            <a:ext cx="9144000" cy="1838325"/>
          </a:xfrm>
          <a:prstGeom prst="rect">
            <a:avLst/>
          </a:prstGeom>
        </p:spPr>
      </p:pic>
      <p:pic>
        <p:nvPicPr>
          <p:cNvPr id="13" name="Picture 12" descr="MDC_s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5" y="4142064"/>
            <a:ext cx="1433077" cy="58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234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Metadata Quality Improvement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0" name="Picture 9" descr="Screen Shot 2018-12-05 at 3.46.5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14" y="1528237"/>
            <a:ext cx="7579108" cy="4384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" y="5502727"/>
            <a:ext cx="757269" cy="3362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5" y="4714520"/>
            <a:ext cx="759551" cy="70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262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Reproducibility and Provenance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 descr="Screen Shot 2017-11-22 at 3.02.1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60" y="1994119"/>
            <a:ext cx="7543085" cy="40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80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12-04 at 3.58.45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309" y="1812235"/>
            <a:ext cx="2005949" cy="2546449"/>
          </a:xfrm>
          <a:prstGeom prst="rect">
            <a:avLst/>
          </a:prstGeom>
          <a:ln>
            <a:solidFill>
              <a:srgbClr val="357098"/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Education</a:t>
            </a:r>
          </a:p>
        </p:txBody>
      </p:sp>
      <p:pic>
        <p:nvPicPr>
          <p:cNvPr id="56" name="Picture 55" descr="L10_AnalysisWorkflows_Handout_FINAL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042" y="1812722"/>
            <a:ext cx="2084314" cy="2546757"/>
          </a:xfrm>
          <a:prstGeom prst="rect">
            <a:avLst/>
          </a:prstGeom>
          <a:solidFill>
            <a:schemeClr val="bg1"/>
          </a:solidFill>
          <a:ln>
            <a:solidFill>
              <a:srgbClr val="2C5D81"/>
            </a:solidFill>
          </a:ln>
          <a:effectLst/>
        </p:spPr>
      </p:pic>
      <p:pic>
        <p:nvPicPr>
          <p:cNvPr id="60" name="Picture 59" descr="Screen Shot 2014-02-17 at 12.41.53 AM (2)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2589" y="2360147"/>
            <a:ext cx="2155017" cy="1527400"/>
          </a:xfrm>
          <a:prstGeom prst="rect">
            <a:avLst/>
          </a:prstGeom>
          <a:ln>
            <a:solidFill>
              <a:srgbClr val="2C5D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 descr="Screen Shot 2017-11-08 at 9.21.47 PM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986" y="4051584"/>
            <a:ext cx="2154223" cy="1309662"/>
          </a:xfrm>
          <a:prstGeom prst="rect">
            <a:avLst/>
          </a:prstGeom>
          <a:ln>
            <a:solidFill>
              <a:srgbClr val="5E5E5E"/>
            </a:solidFill>
          </a:ln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1084" y="5482731"/>
            <a:ext cx="580917" cy="21441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083" y="5286124"/>
            <a:ext cx="590062" cy="59060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13622" y="4493770"/>
            <a:ext cx="2373870" cy="1174451"/>
            <a:chOff x="413621" y="3638901"/>
            <a:chExt cx="2373870" cy="1174451"/>
          </a:xfrm>
          <a:solidFill>
            <a:srgbClr val="259DA2"/>
          </a:solidFill>
        </p:grpSpPr>
        <p:pic>
          <p:nvPicPr>
            <p:cNvPr id="45" name="Picture 6" descr="DSC00263.JPG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3621" y="3638901"/>
              <a:ext cx="2043647" cy="117445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</p:pic>
        <p:pic>
          <p:nvPicPr>
            <p:cNvPr id="13" name="Picture 12" descr="IMG_4164.jp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702443" y="3727895"/>
              <a:ext cx="1173634" cy="99646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5581487" y="1395420"/>
            <a:ext cx="2960828" cy="4569112"/>
            <a:chOff x="3944716" y="111543"/>
            <a:chExt cx="4596062" cy="5298576"/>
          </a:xfrm>
        </p:grpSpPr>
        <p:sp>
          <p:nvSpPr>
            <p:cNvPr id="15" name="Shape 1176"/>
            <p:cNvSpPr>
              <a:spLocks noChangeShapeType="1"/>
            </p:cNvSpPr>
            <p:nvPr/>
          </p:nvSpPr>
          <p:spPr bwMode="auto">
            <a:xfrm>
              <a:off x="3944716" y="4721103"/>
              <a:ext cx="4589859" cy="7746"/>
            </a:xfrm>
            <a:prstGeom prst="line">
              <a:avLst/>
            </a:prstGeom>
            <a:noFill/>
            <a:ln w="19050" cmpd="sng">
              <a:solidFill>
                <a:srgbClr val="646B7A"/>
              </a:solidFill>
              <a:miter lim="4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9054" tIns="19054" rIns="19054" bIns="19054" anchor="ctr"/>
            <a:lstStyle/>
            <a:p>
              <a:endParaRPr lang="en-US" sz="1900" dirty="0"/>
            </a:p>
          </p:txBody>
        </p:sp>
        <p:sp>
          <p:nvSpPr>
            <p:cNvPr id="16" name="Shape 1175"/>
            <p:cNvSpPr>
              <a:spLocks noChangeArrowheads="1"/>
            </p:cNvSpPr>
            <p:nvPr/>
          </p:nvSpPr>
          <p:spPr bwMode="auto">
            <a:xfrm>
              <a:off x="4133009" y="3690213"/>
              <a:ext cx="414092" cy="905255"/>
            </a:xfrm>
            <a:prstGeom prst="roundRect">
              <a:avLst>
                <a:gd name="adj" fmla="val 24796"/>
              </a:avLst>
            </a:prstGeom>
            <a:solidFill>
              <a:srgbClr val="3F9897"/>
            </a:solidFill>
            <a:ln w="12700">
              <a:noFill/>
              <a:miter lim="400000"/>
              <a:headEnd/>
              <a:tailEnd/>
            </a:ln>
            <a:extLst/>
          </p:spPr>
          <p:txBody>
            <a:bodyPr lIns="50800" tIns="50800" rIns="50800" bIns="50800" anchor="ctr"/>
            <a:lstStyle/>
            <a:p>
              <a:pPr algn="ctr" eaLnBrk="1"/>
              <a:endParaRPr lang="en-US" sz="1000" dirty="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17" name="Shape 1181"/>
            <p:cNvSpPr>
              <a:spLocks noChangeArrowheads="1"/>
            </p:cNvSpPr>
            <p:nvPr/>
          </p:nvSpPr>
          <p:spPr bwMode="auto">
            <a:xfrm>
              <a:off x="4118602" y="3433308"/>
              <a:ext cx="434577" cy="297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r>
                <a:rPr lang="en-US" sz="10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 Light" charset="0"/>
                </a:rPr>
                <a:t>4</a:t>
              </a:r>
            </a:p>
          </p:txBody>
        </p:sp>
        <p:sp>
          <p:nvSpPr>
            <p:cNvPr id="18" name="Shape 1186"/>
            <p:cNvSpPr>
              <a:spLocks noChangeArrowheads="1"/>
            </p:cNvSpPr>
            <p:nvPr/>
          </p:nvSpPr>
          <p:spPr bwMode="auto">
            <a:xfrm rot="16200000">
              <a:off x="4081718" y="4739656"/>
              <a:ext cx="390374" cy="374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r" eaLnBrk="1"/>
              <a:r>
                <a:rPr lang="en-US" sz="9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" charset="0"/>
                </a:rPr>
                <a:t>Plan</a:t>
              </a:r>
            </a:p>
          </p:txBody>
        </p:sp>
        <p:sp>
          <p:nvSpPr>
            <p:cNvPr id="19" name="Shape 1177"/>
            <p:cNvSpPr>
              <a:spLocks noChangeArrowheads="1"/>
            </p:cNvSpPr>
            <p:nvPr/>
          </p:nvSpPr>
          <p:spPr bwMode="auto">
            <a:xfrm>
              <a:off x="4701159" y="3389256"/>
              <a:ext cx="414092" cy="1206212"/>
            </a:xfrm>
            <a:prstGeom prst="roundRect">
              <a:avLst>
                <a:gd name="adj" fmla="val 24796"/>
              </a:avLst>
            </a:prstGeom>
            <a:solidFill>
              <a:srgbClr val="659ACC"/>
            </a:solidFill>
            <a:ln>
              <a:noFill/>
            </a:ln>
            <a:extLst/>
          </p:spPr>
          <p:txBody>
            <a:bodyPr lIns="50800" tIns="50800" rIns="50800" bIns="50800" anchor="ctr"/>
            <a:lstStyle/>
            <a:p>
              <a:pPr algn="ctr" eaLnBrk="1"/>
              <a:endParaRPr lang="en-US" sz="1000" dirty="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0" name="Shape 1182"/>
            <p:cNvSpPr>
              <a:spLocks noChangeArrowheads="1"/>
            </p:cNvSpPr>
            <p:nvPr/>
          </p:nvSpPr>
          <p:spPr bwMode="auto">
            <a:xfrm>
              <a:off x="4687840" y="3138490"/>
              <a:ext cx="434810" cy="297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r>
                <a:rPr lang="en-US" sz="10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 Light" charset="0"/>
                </a:rPr>
                <a:t>5</a:t>
              </a:r>
            </a:p>
          </p:txBody>
        </p:sp>
        <p:sp>
          <p:nvSpPr>
            <p:cNvPr id="21" name="Shape 1187"/>
            <p:cNvSpPr>
              <a:spLocks noChangeArrowheads="1"/>
            </p:cNvSpPr>
            <p:nvPr/>
          </p:nvSpPr>
          <p:spPr bwMode="auto">
            <a:xfrm rot="16200000">
              <a:off x="4564428" y="4827413"/>
              <a:ext cx="561395" cy="374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r" eaLnBrk="1"/>
              <a:r>
                <a:rPr lang="en-US" sz="9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" charset="0"/>
                </a:rPr>
                <a:t>Collect</a:t>
              </a:r>
            </a:p>
          </p:txBody>
        </p:sp>
        <p:sp>
          <p:nvSpPr>
            <p:cNvPr id="22" name="Shape 1178"/>
            <p:cNvSpPr>
              <a:spLocks noChangeArrowheads="1"/>
            </p:cNvSpPr>
            <p:nvPr/>
          </p:nvSpPr>
          <p:spPr bwMode="auto">
            <a:xfrm>
              <a:off x="5269017" y="1877065"/>
              <a:ext cx="414092" cy="2718403"/>
            </a:xfrm>
            <a:prstGeom prst="roundRect">
              <a:avLst>
                <a:gd name="adj" fmla="val 24796"/>
              </a:avLst>
            </a:prstGeom>
            <a:solidFill>
              <a:srgbClr val="646B7A"/>
            </a:solidFill>
            <a:ln>
              <a:noFill/>
            </a:ln>
            <a:extLst/>
          </p:spPr>
          <p:txBody>
            <a:bodyPr lIns="50800" tIns="50800" rIns="50800" bIns="50800" anchor="ctr"/>
            <a:lstStyle/>
            <a:p>
              <a:pPr algn="ctr" eaLnBrk="1"/>
              <a:endParaRPr lang="en-US" sz="1000" dirty="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3" name="Shape 1183"/>
            <p:cNvSpPr>
              <a:spLocks noChangeArrowheads="1"/>
            </p:cNvSpPr>
            <p:nvPr/>
          </p:nvSpPr>
          <p:spPr bwMode="auto">
            <a:xfrm>
              <a:off x="5257313" y="1623106"/>
              <a:ext cx="435017" cy="297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r>
                <a:rPr lang="en-US" sz="10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 Light" charset="0"/>
                </a:rPr>
                <a:t>10</a:t>
              </a:r>
            </a:p>
          </p:txBody>
        </p:sp>
        <p:sp>
          <p:nvSpPr>
            <p:cNvPr id="24" name="Shape 1188"/>
            <p:cNvSpPr>
              <a:spLocks noChangeArrowheads="1"/>
            </p:cNvSpPr>
            <p:nvPr/>
          </p:nvSpPr>
          <p:spPr bwMode="auto">
            <a:xfrm rot="16200000">
              <a:off x="5079379" y="4879464"/>
              <a:ext cx="667355" cy="374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r" eaLnBrk="1"/>
              <a:r>
                <a:rPr lang="en-US" sz="9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" charset="0"/>
                </a:rPr>
                <a:t>Describe</a:t>
              </a:r>
            </a:p>
          </p:txBody>
        </p:sp>
        <p:sp>
          <p:nvSpPr>
            <p:cNvPr id="25" name="Shape 1179"/>
            <p:cNvSpPr>
              <a:spLocks noChangeArrowheads="1"/>
            </p:cNvSpPr>
            <p:nvPr/>
          </p:nvSpPr>
          <p:spPr bwMode="auto">
            <a:xfrm>
              <a:off x="5837532" y="3389256"/>
              <a:ext cx="414092" cy="1206212"/>
            </a:xfrm>
            <a:prstGeom prst="roundRect">
              <a:avLst>
                <a:gd name="adj" fmla="val 24796"/>
              </a:avLst>
            </a:prstGeom>
            <a:solidFill>
              <a:srgbClr val="336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000" dirty="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6" name="Shape 1184"/>
            <p:cNvSpPr>
              <a:spLocks noChangeArrowheads="1"/>
            </p:cNvSpPr>
            <p:nvPr/>
          </p:nvSpPr>
          <p:spPr bwMode="auto">
            <a:xfrm>
              <a:off x="5826990" y="3138491"/>
              <a:ext cx="435043" cy="297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r>
                <a:rPr lang="en-US" sz="10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 Light" charset="0"/>
                </a:rPr>
                <a:t>5</a:t>
              </a:r>
            </a:p>
          </p:txBody>
        </p:sp>
        <p:sp>
          <p:nvSpPr>
            <p:cNvPr id="27" name="Shape 1189"/>
            <p:cNvSpPr>
              <a:spLocks noChangeArrowheads="1"/>
            </p:cNvSpPr>
            <p:nvPr/>
          </p:nvSpPr>
          <p:spPr bwMode="auto">
            <a:xfrm rot="16200000">
              <a:off x="5709246" y="4817283"/>
              <a:ext cx="544664" cy="374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r" eaLnBrk="1"/>
              <a:r>
                <a:rPr lang="en-US" sz="9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" charset="0"/>
                </a:rPr>
                <a:t>Assure</a:t>
              </a:r>
            </a:p>
          </p:txBody>
        </p:sp>
        <p:sp>
          <p:nvSpPr>
            <p:cNvPr id="28" name="Shape 1180"/>
            <p:cNvSpPr>
              <a:spLocks noChangeArrowheads="1"/>
            </p:cNvSpPr>
            <p:nvPr/>
          </p:nvSpPr>
          <p:spPr bwMode="auto">
            <a:xfrm>
              <a:off x="6405440" y="1579509"/>
              <a:ext cx="414092" cy="3015959"/>
            </a:xfrm>
            <a:prstGeom prst="roundRect">
              <a:avLst>
                <a:gd name="adj" fmla="val 24796"/>
              </a:avLst>
            </a:prstGeom>
            <a:solidFill>
              <a:srgbClr val="6EB7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000" dirty="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9" name="Shape 1185"/>
            <p:cNvSpPr>
              <a:spLocks noChangeArrowheads="1"/>
            </p:cNvSpPr>
            <p:nvPr/>
          </p:nvSpPr>
          <p:spPr bwMode="auto">
            <a:xfrm>
              <a:off x="6396694" y="1325960"/>
              <a:ext cx="435105" cy="297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r>
                <a:rPr lang="en-US" sz="10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 Light" charset="0"/>
                </a:rPr>
                <a:t>11</a:t>
              </a:r>
            </a:p>
          </p:txBody>
        </p:sp>
        <p:sp>
          <p:nvSpPr>
            <p:cNvPr id="30" name="Shape 1190"/>
            <p:cNvSpPr>
              <a:spLocks noChangeArrowheads="1"/>
            </p:cNvSpPr>
            <p:nvPr/>
          </p:nvSpPr>
          <p:spPr bwMode="auto">
            <a:xfrm rot="16200000">
              <a:off x="6216762" y="4879463"/>
              <a:ext cx="665495" cy="374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r" eaLnBrk="1"/>
              <a:r>
                <a:rPr lang="en-US" sz="9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" charset="0"/>
                </a:rPr>
                <a:t>Preserve</a:t>
              </a:r>
            </a:p>
          </p:txBody>
        </p:sp>
        <p:sp>
          <p:nvSpPr>
            <p:cNvPr id="31" name="Shape 1188"/>
            <p:cNvSpPr>
              <a:spLocks noChangeArrowheads="1"/>
            </p:cNvSpPr>
            <p:nvPr/>
          </p:nvSpPr>
          <p:spPr bwMode="auto">
            <a:xfrm rot="16200000">
              <a:off x="6789000" y="4874367"/>
              <a:ext cx="658059" cy="374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r" eaLnBrk="1"/>
              <a:r>
                <a:rPr lang="en-US" sz="9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" charset="0"/>
                </a:rPr>
                <a:t>Discover</a:t>
              </a:r>
            </a:p>
          </p:txBody>
        </p:sp>
        <p:sp>
          <p:nvSpPr>
            <p:cNvPr id="32" name="Shape 1175"/>
            <p:cNvSpPr>
              <a:spLocks noChangeArrowheads="1"/>
            </p:cNvSpPr>
            <p:nvPr/>
          </p:nvSpPr>
          <p:spPr bwMode="auto">
            <a:xfrm>
              <a:off x="6973968" y="367513"/>
              <a:ext cx="414092" cy="4227955"/>
            </a:xfrm>
            <a:prstGeom prst="roundRect">
              <a:avLst>
                <a:gd name="adj" fmla="val 24796"/>
              </a:avLst>
            </a:prstGeom>
            <a:solidFill>
              <a:srgbClr val="2C5D81"/>
            </a:solidFill>
            <a:ln>
              <a:noFill/>
            </a:ln>
            <a:extLst/>
          </p:spPr>
          <p:txBody>
            <a:bodyPr lIns="50800" tIns="50800" rIns="50800" bIns="50800" anchor="ctr"/>
            <a:lstStyle/>
            <a:p>
              <a:pPr algn="ctr" eaLnBrk="1"/>
              <a:endParaRPr lang="en-US" sz="1000" dirty="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33" name="Shape 1181"/>
            <p:cNvSpPr>
              <a:spLocks noChangeArrowheads="1"/>
            </p:cNvSpPr>
            <p:nvPr/>
          </p:nvSpPr>
          <p:spPr bwMode="auto">
            <a:xfrm>
              <a:off x="6966463" y="111543"/>
              <a:ext cx="435091" cy="297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r>
                <a:rPr lang="en-US" sz="10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 Light" charset="0"/>
                </a:rPr>
                <a:t>15</a:t>
              </a:r>
            </a:p>
          </p:txBody>
        </p:sp>
        <p:sp>
          <p:nvSpPr>
            <p:cNvPr id="34" name="Shape 1189"/>
            <p:cNvSpPr>
              <a:spLocks noChangeArrowheads="1"/>
            </p:cNvSpPr>
            <p:nvPr/>
          </p:nvSpPr>
          <p:spPr bwMode="auto">
            <a:xfrm rot="16200000">
              <a:off x="7347634" y="4884672"/>
              <a:ext cx="676648" cy="374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r" eaLnBrk="1"/>
              <a:r>
                <a:rPr lang="en-US" sz="9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" charset="0"/>
                </a:rPr>
                <a:t>Integrate</a:t>
              </a:r>
            </a:p>
          </p:txBody>
        </p:sp>
        <p:sp>
          <p:nvSpPr>
            <p:cNvPr id="35" name="Shape 1177"/>
            <p:cNvSpPr>
              <a:spLocks noChangeArrowheads="1"/>
            </p:cNvSpPr>
            <p:nvPr/>
          </p:nvSpPr>
          <p:spPr bwMode="auto">
            <a:xfrm>
              <a:off x="7541945" y="1577949"/>
              <a:ext cx="414092" cy="3017519"/>
            </a:xfrm>
            <a:prstGeom prst="roundRect">
              <a:avLst>
                <a:gd name="adj" fmla="val 24796"/>
              </a:avLst>
            </a:prstGeom>
            <a:solidFill>
              <a:srgbClr val="4E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000" dirty="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36" name="Shape 1182"/>
            <p:cNvSpPr>
              <a:spLocks noChangeArrowheads="1"/>
            </p:cNvSpPr>
            <p:nvPr/>
          </p:nvSpPr>
          <p:spPr bwMode="auto">
            <a:xfrm>
              <a:off x="7536214" y="1325426"/>
              <a:ext cx="434944" cy="297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r>
                <a:rPr lang="en-US" sz="10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 Light" charset="0"/>
                </a:rPr>
                <a:t>11</a:t>
              </a:r>
            </a:p>
          </p:txBody>
        </p:sp>
        <p:sp>
          <p:nvSpPr>
            <p:cNvPr id="37" name="Shape 1190"/>
            <p:cNvSpPr>
              <a:spLocks noChangeArrowheads="1"/>
            </p:cNvSpPr>
            <p:nvPr/>
          </p:nvSpPr>
          <p:spPr bwMode="auto">
            <a:xfrm rot="16200000">
              <a:off x="7947761" y="4851746"/>
              <a:ext cx="613445" cy="374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r" eaLnBrk="1"/>
              <a:r>
                <a:rPr lang="en-US" sz="9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" charset="0"/>
                </a:rPr>
                <a:t>Analyze</a:t>
              </a:r>
            </a:p>
          </p:txBody>
        </p:sp>
        <p:sp>
          <p:nvSpPr>
            <p:cNvPr id="38" name="Shape 1178"/>
            <p:cNvSpPr>
              <a:spLocks noChangeArrowheads="1"/>
            </p:cNvSpPr>
            <p:nvPr/>
          </p:nvSpPr>
          <p:spPr bwMode="auto">
            <a:xfrm>
              <a:off x="8110114" y="3388844"/>
              <a:ext cx="414092" cy="1206624"/>
            </a:xfrm>
            <a:prstGeom prst="roundRect">
              <a:avLst>
                <a:gd name="adj" fmla="val 24796"/>
              </a:avLst>
            </a:prstGeom>
            <a:solidFill>
              <a:srgbClr val="C4C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>
                <a:defRPr/>
              </a:pPr>
              <a:endParaRPr lang="en-US" sz="1000" dirty="0">
                <a:solidFill>
                  <a:srgbClr val="FFFFFF"/>
                </a:solidFill>
                <a:latin typeface="Raleway"/>
                <a:cs typeface="Raleway"/>
              </a:endParaRPr>
            </a:p>
          </p:txBody>
        </p:sp>
        <p:sp>
          <p:nvSpPr>
            <p:cNvPr id="39" name="Shape 1183"/>
            <p:cNvSpPr>
              <a:spLocks noChangeArrowheads="1"/>
            </p:cNvSpPr>
            <p:nvPr/>
          </p:nvSpPr>
          <p:spPr bwMode="auto">
            <a:xfrm>
              <a:off x="8105820" y="3138488"/>
              <a:ext cx="434958" cy="297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r>
                <a:rPr lang="en-US" sz="1000" dirty="0">
                  <a:solidFill>
                    <a:srgbClr val="646B7A"/>
                  </a:solidFill>
                  <a:latin typeface="Raleway" charset="0"/>
                  <a:cs typeface="Raleway" charset="0"/>
                  <a:sym typeface="Work Sans Light" charset="0"/>
                </a:rPr>
                <a:t>5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662545" y="1625086"/>
            <a:ext cx="1944916" cy="629563"/>
            <a:chOff x="312056" y="415642"/>
            <a:chExt cx="1944917" cy="629562"/>
          </a:xfrm>
        </p:grpSpPr>
        <p:sp>
          <p:nvSpPr>
            <p:cNvPr id="42" name="Rounded Rectangle 41"/>
            <p:cNvSpPr/>
            <p:nvPr/>
          </p:nvSpPr>
          <p:spPr>
            <a:xfrm>
              <a:off x="312056" y="415642"/>
              <a:ext cx="1625601" cy="629562"/>
            </a:xfrm>
            <a:prstGeom prst="roundRect">
              <a:avLst>
                <a:gd name="adj" fmla="val 9888"/>
              </a:avLst>
            </a:prstGeom>
            <a:gradFill flip="none" rotWithShape="1">
              <a:gsLst>
                <a:gs pos="10000">
                  <a:schemeClr val="accent3"/>
                </a:gs>
                <a:gs pos="100000">
                  <a:schemeClr val="accent4">
                    <a:lumMod val="50000"/>
                  </a:schemeClr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6"/>
              <a:endParaRPr lang="en-US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Shape 2658"/>
            <p:cNvSpPr>
              <a:spLocks noChangeArrowheads="1"/>
            </p:cNvSpPr>
            <p:nvPr/>
          </p:nvSpPr>
          <p:spPr bwMode="auto">
            <a:xfrm>
              <a:off x="555658" y="539360"/>
              <a:ext cx="320601" cy="333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r" eaLnBrk="1"/>
              <a:r>
                <a:rPr lang="en-US" sz="1500" b="1" dirty="0">
                  <a:solidFill>
                    <a:srgbClr val="F2F2F3"/>
                  </a:solidFill>
                  <a:latin typeface="Raleway" charset="0"/>
                  <a:cs typeface="Raleway" charset="0"/>
                  <a:sym typeface="Work Sans" charset="0"/>
                </a:rPr>
                <a:t>34</a:t>
              </a:r>
            </a:p>
          </p:txBody>
        </p:sp>
        <p:sp>
          <p:nvSpPr>
            <p:cNvPr id="44" name="Shape 2659"/>
            <p:cNvSpPr>
              <a:spLocks noChangeArrowheads="1"/>
            </p:cNvSpPr>
            <p:nvPr/>
          </p:nvSpPr>
          <p:spPr bwMode="auto">
            <a:xfrm>
              <a:off x="849685" y="584653"/>
              <a:ext cx="1407288" cy="27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eaLnBrk="1"/>
              <a:r>
                <a:rPr lang="en-US" sz="1100" dirty="0">
                  <a:solidFill>
                    <a:srgbClr val="F2F2F3"/>
                  </a:solidFill>
                  <a:latin typeface="Raleway" charset="0"/>
                  <a:cs typeface="Raleway" charset="0"/>
                  <a:sym typeface="Work Sans" charset="0"/>
                </a:rPr>
                <a:t>Webinars</a:t>
              </a:r>
            </a:p>
          </p:txBody>
        </p: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D37F82EA-7F3A-904C-846E-94A7C24F7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96007" y="5777556"/>
            <a:ext cx="275266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Sustainability Wedges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2000" dirty="0"/>
              <a:t>A Strategic Path to Sustainability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24026" y="2629110"/>
            <a:ext cx="1027416" cy="1390166"/>
            <a:chOff x="3024024" y="2470496"/>
            <a:chExt cx="1027416" cy="1390166"/>
          </a:xfrm>
        </p:grpSpPr>
        <p:grpSp>
          <p:nvGrpSpPr>
            <p:cNvPr id="10" name="Group 9"/>
            <p:cNvGrpSpPr/>
            <p:nvPr/>
          </p:nvGrpSpPr>
          <p:grpSpPr>
            <a:xfrm>
              <a:off x="3024024" y="2470496"/>
              <a:ext cx="964899" cy="965528"/>
              <a:chOff x="3246300" y="2470496"/>
              <a:chExt cx="964899" cy="965528"/>
            </a:xfrm>
          </p:grpSpPr>
          <p:sp>
            <p:nvSpPr>
              <p:cNvPr id="48" name="Shape 274"/>
              <p:cNvSpPr>
                <a:spLocks noChangeArrowheads="1"/>
              </p:cNvSpPr>
              <p:nvPr/>
            </p:nvSpPr>
            <p:spPr bwMode="auto">
              <a:xfrm>
                <a:off x="3246300" y="2470496"/>
                <a:ext cx="964899" cy="965528"/>
              </a:xfrm>
              <a:prstGeom prst="ellipse">
                <a:avLst/>
              </a:prstGeom>
              <a:solidFill>
                <a:srgbClr val="659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49" name="Shape 275"/>
              <p:cNvSpPr>
                <a:spLocks noChangeArrowheads="1"/>
              </p:cNvSpPr>
              <p:nvPr/>
            </p:nvSpPr>
            <p:spPr bwMode="auto">
              <a:xfrm>
                <a:off x="3551295" y="2583430"/>
                <a:ext cx="395941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>
                    <a:solidFill>
                      <a:schemeClr val="bg1">
                        <a:lumMod val="95000"/>
                      </a:schemeClr>
                    </a:solidFill>
                    <a:latin typeface="FontAwesome" charset="0"/>
                    <a:ea typeface="FontAwesome" charset="0"/>
                    <a:cs typeface="FontAwesome" charset="0"/>
                    <a:sym typeface="FontAwesome" charset="0"/>
                  </a:rPr>
                  <a:t></a:t>
                </a:r>
                <a:endParaRPr lang="en-US" sz="3601" dirty="0">
                  <a:solidFill>
                    <a:schemeClr val="bg1">
                      <a:lumMod val="95000"/>
                    </a:schemeClr>
                  </a:solidFill>
                  <a:latin typeface="FontAwesome" charset="0"/>
                  <a:ea typeface="FontAwesome" charset="0"/>
                  <a:cs typeface="FontAwesome" charset="0"/>
                  <a:sym typeface="FontAwesome" charset="0"/>
                </a:endParaRPr>
              </a:p>
            </p:txBody>
          </p:sp>
        </p:grpSp>
        <p:sp>
          <p:nvSpPr>
            <p:cNvPr id="50" name="Shape 276"/>
            <p:cNvSpPr/>
            <p:nvPr/>
          </p:nvSpPr>
          <p:spPr bwMode="auto">
            <a:xfrm>
              <a:off x="3038855" y="3388738"/>
              <a:ext cx="101258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>
                <a:defRPr/>
              </a:pPr>
              <a:r>
                <a:rPr lang="en-US" sz="2400" b="1" dirty="0">
                  <a:latin typeface="Raleway" charset="0"/>
                  <a:ea typeface="Raleway" charset="0"/>
                  <a:cs typeface="Raleway" charset="0"/>
                </a:rPr>
                <a:t>Grants</a:t>
              </a:r>
              <a:endParaRPr sz="2400" b="1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2009" y="2629110"/>
            <a:ext cx="1265155" cy="1397818"/>
            <a:chOff x="772007" y="2470495"/>
            <a:chExt cx="1265156" cy="1397817"/>
          </a:xfrm>
        </p:grpSpPr>
        <p:sp>
          <p:nvSpPr>
            <p:cNvPr id="52" name="Shape 271"/>
            <p:cNvSpPr/>
            <p:nvPr/>
          </p:nvSpPr>
          <p:spPr bwMode="auto">
            <a:xfrm>
              <a:off x="772007" y="3396388"/>
              <a:ext cx="126515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>
                <a:defRPr/>
              </a:pPr>
              <a:r>
                <a:rPr lang="en-US" sz="2400" b="1" dirty="0">
                  <a:latin typeface="Raleway" charset="0"/>
                  <a:ea typeface="Raleway" charset="0"/>
                  <a:cs typeface="Raleway" charset="0"/>
                </a:rPr>
                <a:t>Services</a:t>
              </a:r>
              <a:endParaRPr sz="2400" b="1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78" y="2470495"/>
              <a:ext cx="964899" cy="965528"/>
              <a:chOff x="914478" y="2470495"/>
              <a:chExt cx="964899" cy="965528"/>
            </a:xfrm>
          </p:grpSpPr>
          <p:sp>
            <p:nvSpPr>
              <p:cNvPr id="51" name="Shape 269"/>
              <p:cNvSpPr>
                <a:spLocks noChangeArrowheads="1"/>
              </p:cNvSpPr>
              <p:nvPr/>
            </p:nvSpPr>
            <p:spPr bwMode="auto">
              <a:xfrm>
                <a:off x="914478" y="2470495"/>
                <a:ext cx="964899" cy="965528"/>
              </a:xfrm>
              <a:prstGeom prst="ellipse">
                <a:avLst/>
              </a:prstGeom>
              <a:solidFill>
                <a:srgbClr val="3F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>
              <a:xfrm>
                <a:off x="1146844" y="2703175"/>
                <a:ext cx="516345" cy="516345"/>
              </a:xfrm>
              <a:custGeom>
                <a:avLst/>
                <a:gdLst/>
                <a:ahLst/>
                <a:cxnLst/>
                <a:rect l="0" t="0" r="r" b="b"/>
                <a:pathLst>
                  <a:path w="1218" h="1218">
                    <a:moveTo>
                      <a:pt x="811" y="989"/>
                    </a:moveTo>
                    <a:lnTo>
                      <a:pt x="811" y="862"/>
                    </a:lnTo>
                    <a:cubicBezTo>
                      <a:pt x="811" y="854"/>
                      <a:pt x="809" y="849"/>
                      <a:pt x="804" y="844"/>
                    </a:cubicBezTo>
                    <a:cubicBezTo>
                      <a:pt x="799" y="840"/>
                      <a:pt x="793" y="836"/>
                      <a:pt x="786" y="836"/>
                    </a:cubicBezTo>
                    <a:lnTo>
                      <a:pt x="710" y="836"/>
                    </a:lnTo>
                    <a:lnTo>
                      <a:pt x="710" y="431"/>
                    </a:lnTo>
                    <a:cubicBezTo>
                      <a:pt x="710" y="424"/>
                      <a:pt x="707" y="418"/>
                      <a:pt x="702" y="413"/>
                    </a:cubicBezTo>
                    <a:cubicBezTo>
                      <a:pt x="698" y="408"/>
                      <a:pt x="692" y="406"/>
                      <a:pt x="684" y="406"/>
                    </a:cubicBezTo>
                    <a:lnTo>
                      <a:pt x="431" y="406"/>
                    </a:lnTo>
                    <a:cubicBezTo>
                      <a:pt x="424" y="406"/>
                      <a:pt x="418" y="408"/>
                      <a:pt x="413" y="413"/>
                    </a:cubicBezTo>
                    <a:cubicBezTo>
                      <a:pt x="408" y="418"/>
                      <a:pt x="406" y="424"/>
                      <a:pt x="406" y="431"/>
                    </a:cubicBezTo>
                    <a:lnTo>
                      <a:pt x="406" y="558"/>
                    </a:lnTo>
                    <a:cubicBezTo>
                      <a:pt x="406" y="566"/>
                      <a:pt x="408" y="571"/>
                      <a:pt x="413" y="576"/>
                    </a:cubicBezTo>
                    <a:cubicBezTo>
                      <a:pt x="418" y="580"/>
                      <a:pt x="424" y="584"/>
                      <a:pt x="431" y="584"/>
                    </a:cubicBezTo>
                    <a:lnTo>
                      <a:pt x="507" y="584"/>
                    </a:lnTo>
                    <a:lnTo>
                      <a:pt x="507" y="836"/>
                    </a:lnTo>
                    <a:lnTo>
                      <a:pt x="431" y="836"/>
                    </a:lnTo>
                    <a:cubicBezTo>
                      <a:pt x="424" y="836"/>
                      <a:pt x="418" y="840"/>
                      <a:pt x="413" y="844"/>
                    </a:cubicBezTo>
                    <a:cubicBezTo>
                      <a:pt x="408" y="849"/>
                      <a:pt x="406" y="854"/>
                      <a:pt x="406" y="862"/>
                    </a:cubicBezTo>
                    <a:lnTo>
                      <a:pt x="406" y="989"/>
                    </a:lnTo>
                    <a:cubicBezTo>
                      <a:pt x="406" y="996"/>
                      <a:pt x="408" y="1002"/>
                      <a:pt x="413" y="1007"/>
                    </a:cubicBezTo>
                    <a:cubicBezTo>
                      <a:pt x="418" y="1012"/>
                      <a:pt x="424" y="1014"/>
                      <a:pt x="431" y="1014"/>
                    </a:cubicBezTo>
                    <a:lnTo>
                      <a:pt x="786" y="1014"/>
                    </a:lnTo>
                    <a:cubicBezTo>
                      <a:pt x="793" y="1014"/>
                      <a:pt x="799" y="1012"/>
                      <a:pt x="804" y="1007"/>
                    </a:cubicBezTo>
                    <a:cubicBezTo>
                      <a:pt x="809" y="1002"/>
                      <a:pt x="811" y="996"/>
                      <a:pt x="811" y="989"/>
                    </a:cubicBezTo>
                    <a:moveTo>
                      <a:pt x="710" y="279"/>
                    </a:moveTo>
                    <a:lnTo>
                      <a:pt x="710" y="152"/>
                    </a:lnTo>
                    <a:cubicBezTo>
                      <a:pt x="710" y="145"/>
                      <a:pt x="707" y="139"/>
                      <a:pt x="702" y="134"/>
                    </a:cubicBezTo>
                    <a:cubicBezTo>
                      <a:pt x="698" y="129"/>
                      <a:pt x="692" y="127"/>
                      <a:pt x="684" y="127"/>
                    </a:cubicBezTo>
                    <a:lnTo>
                      <a:pt x="533" y="127"/>
                    </a:lnTo>
                    <a:cubicBezTo>
                      <a:pt x="525" y="127"/>
                      <a:pt x="519" y="129"/>
                      <a:pt x="515" y="134"/>
                    </a:cubicBezTo>
                    <a:cubicBezTo>
                      <a:pt x="510" y="139"/>
                      <a:pt x="507" y="145"/>
                      <a:pt x="507" y="152"/>
                    </a:cubicBezTo>
                    <a:lnTo>
                      <a:pt x="507" y="279"/>
                    </a:lnTo>
                    <a:cubicBezTo>
                      <a:pt x="507" y="286"/>
                      <a:pt x="510" y="292"/>
                      <a:pt x="515" y="297"/>
                    </a:cubicBezTo>
                    <a:cubicBezTo>
                      <a:pt x="519" y="301"/>
                      <a:pt x="525" y="304"/>
                      <a:pt x="533" y="304"/>
                    </a:cubicBezTo>
                    <a:lnTo>
                      <a:pt x="684" y="304"/>
                    </a:lnTo>
                    <a:cubicBezTo>
                      <a:pt x="692" y="304"/>
                      <a:pt x="698" y="301"/>
                      <a:pt x="702" y="297"/>
                    </a:cubicBezTo>
                    <a:cubicBezTo>
                      <a:pt x="707" y="292"/>
                      <a:pt x="710" y="286"/>
                      <a:pt x="710" y="279"/>
                    </a:cubicBezTo>
                    <a:moveTo>
                      <a:pt x="1217" y="609"/>
                    </a:moveTo>
                    <a:cubicBezTo>
                      <a:pt x="1217" y="719"/>
                      <a:pt x="1190" y="821"/>
                      <a:pt x="1135" y="914"/>
                    </a:cubicBezTo>
                    <a:cubicBezTo>
                      <a:pt x="1081" y="1008"/>
                      <a:pt x="1008" y="1081"/>
                      <a:pt x="914" y="1135"/>
                    </a:cubicBezTo>
                    <a:cubicBezTo>
                      <a:pt x="821" y="1190"/>
                      <a:pt x="719" y="1217"/>
                      <a:pt x="609" y="1217"/>
                    </a:cubicBezTo>
                    <a:cubicBezTo>
                      <a:pt x="498" y="1217"/>
                      <a:pt x="396" y="1190"/>
                      <a:pt x="303" y="1135"/>
                    </a:cubicBezTo>
                    <a:cubicBezTo>
                      <a:pt x="209" y="1081"/>
                      <a:pt x="136" y="1008"/>
                      <a:pt x="82" y="914"/>
                    </a:cubicBezTo>
                    <a:cubicBezTo>
                      <a:pt x="27" y="821"/>
                      <a:pt x="0" y="719"/>
                      <a:pt x="0" y="609"/>
                    </a:cubicBezTo>
                    <a:cubicBezTo>
                      <a:pt x="0" y="498"/>
                      <a:pt x="27" y="396"/>
                      <a:pt x="82" y="303"/>
                    </a:cubicBezTo>
                    <a:cubicBezTo>
                      <a:pt x="136" y="209"/>
                      <a:pt x="209" y="136"/>
                      <a:pt x="303" y="82"/>
                    </a:cubicBezTo>
                    <a:cubicBezTo>
                      <a:pt x="396" y="27"/>
                      <a:pt x="498" y="0"/>
                      <a:pt x="609" y="0"/>
                    </a:cubicBezTo>
                    <a:cubicBezTo>
                      <a:pt x="719" y="0"/>
                      <a:pt x="821" y="27"/>
                      <a:pt x="914" y="82"/>
                    </a:cubicBezTo>
                    <a:cubicBezTo>
                      <a:pt x="1008" y="136"/>
                      <a:pt x="1081" y="209"/>
                      <a:pt x="1135" y="303"/>
                    </a:cubicBezTo>
                    <a:cubicBezTo>
                      <a:pt x="1190" y="396"/>
                      <a:pt x="1217" y="498"/>
                      <a:pt x="1217" y="609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  <p:txBody>
              <a:bodyPr/>
              <a:lstStyle/>
              <a:p>
                <a:endParaRPr lang="en-US" sz="1900" dirty="0"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4925839" y="2629111"/>
            <a:ext cx="1382173" cy="1397818"/>
            <a:chOff x="4925840" y="2470496"/>
            <a:chExt cx="1382173" cy="1397817"/>
          </a:xfrm>
        </p:grpSpPr>
        <p:sp>
          <p:nvSpPr>
            <p:cNvPr id="47" name="Shape 281"/>
            <p:cNvSpPr/>
            <p:nvPr/>
          </p:nvSpPr>
          <p:spPr bwMode="auto">
            <a:xfrm>
              <a:off x="4925840" y="3396389"/>
              <a:ext cx="138217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>
                <a:defRPr/>
              </a:pPr>
              <a:r>
                <a:rPr lang="en-US" sz="2400" b="1" dirty="0">
                  <a:latin typeface="Raleway" charset="0"/>
                  <a:ea typeface="Raleway" charset="0"/>
                  <a:cs typeface="Raleway" charset="0"/>
                </a:rPr>
                <a:t>Sponsors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33570" y="2470496"/>
              <a:ext cx="964398" cy="965528"/>
              <a:chOff x="5325981" y="2470496"/>
              <a:chExt cx="964398" cy="965528"/>
            </a:xfrm>
          </p:grpSpPr>
          <p:sp>
            <p:nvSpPr>
              <p:cNvPr id="46" name="Shape 279"/>
              <p:cNvSpPr>
                <a:spLocks noChangeArrowheads="1"/>
              </p:cNvSpPr>
              <p:nvPr/>
            </p:nvSpPr>
            <p:spPr bwMode="auto">
              <a:xfrm>
                <a:off x="5325981" y="2470496"/>
                <a:ext cx="964398" cy="965528"/>
              </a:xfrm>
              <a:prstGeom prst="ellipse">
                <a:avLst/>
              </a:prstGeom>
              <a:solidFill>
                <a:srgbClr val="6EB7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5534220" y="2726934"/>
                <a:ext cx="547920" cy="489240"/>
              </a:xfrm>
              <a:custGeom>
                <a:avLst/>
                <a:gdLst/>
                <a:ahLst/>
                <a:cxnLst/>
                <a:rect l="0" t="0" r="r" b="b"/>
                <a:pathLst>
                  <a:path w="1522" h="1359">
                    <a:moveTo>
                      <a:pt x="470" y="679"/>
                    </a:moveTo>
                    <a:cubicBezTo>
                      <a:pt x="384" y="682"/>
                      <a:pt x="314" y="713"/>
                      <a:pt x="259" y="776"/>
                    </a:cubicBezTo>
                    <a:lnTo>
                      <a:pt x="154" y="776"/>
                    </a:lnTo>
                    <a:cubicBezTo>
                      <a:pt x="111" y="776"/>
                      <a:pt x="74" y="765"/>
                      <a:pt x="45" y="745"/>
                    </a:cubicBezTo>
                    <a:cubicBezTo>
                      <a:pt x="15" y="724"/>
                      <a:pt x="0" y="695"/>
                      <a:pt x="0" y="655"/>
                    </a:cubicBezTo>
                    <a:cubicBezTo>
                      <a:pt x="0" y="477"/>
                      <a:pt x="33" y="388"/>
                      <a:pt x="99" y="388"/>
                    </a:cubicBezTo>
                    <a:cubicBezTo>
                      <a:pt x="102" y="388"/>
                      <a:pt x="113" y="393"/>
                      <a:pt x="133" y="404"/>
                    </a:cubicBezTo>
                    <a:cubicBezTo>
                      <a:pt x="153" y="414"/>
                      <a:pt x="178" y="425"/>
                      <a:pt x="210" y="436"/>
                    </a:cubicBezTo>
                    <a:cubicBezTo>
                      <a:pt x="241" y="447"/>
                      <a:pt x="273" y="453"/>
                      <a:pt x="304" y="453"/>
                    </a:cubicBezTo>
                    <a:cubicBezTo>
                      <a:pt x="339" y="453"/>
                      <a:pt x="375" y="447"/>
                      <a:pt x="409" y="435"/>
                    </a:cubicBezTo>
                    <a:cubicBezTo>
                      <a:pt x="407" y="454"/>
                      <a:pt x="405" y="471"/>
                      <a:pt x="405" y="485"/>
                    </a:cubicBezTo>
                    <a:cubicBezTo>
                      <a:pt x="405" y="555"/>
                      <a:pt x="427" y="620"/>
                      <a:pt x="470" y="679"/>
                    </a:cubicBezTo>
                    <a:moveTo>
                      <a:pt x="1318" y="1161"/>
                    </a:moveTo>
                    <a:cubicBezTo>
                      <a:pt x="1318" y="1222"/>
                      <a:pt x="1299" y="1270"/>
                      <a:pt x="1261" y="1304"/>
                    </a:cubicBezTo>
                    <a:cubicBezTo>
                      <a:pt x="1222" y="1339"/>
                      <a:pt x="1171" y="1358"/>
                      <a:pt x="1107" y="1358"/>
                    </a:cubicBezTo>
                    <a:lnTo>
                      <a:pt x="414" y="1358"/>
                    </a:lnTo>
                    <a:cubicBezTo>
                      <a:pt x="350" y="1358"/>
                      <a:pt x="299" y="1339"/>
                      <a:pt x="260" y="1304"/>
                    </a:cubicBezTo>
                    <a:cubicBezTo>
                      <a:pt x="222" y="1270"/>
                      <a:pt x="203" y="1222"/>
                      <a:pt x="203" y="1161"/>
                    </a:cubicBezTo>
                    <a:cubicBezTo>
                      <a:pt x="203" y="1134"/>
                      <a:pt x="204" y="1109"/>
                      <a:pt x="206" y="1083"/>
                    </a:cubicBezTo>
                    <a:cubicBezTo>
                      <a:pt x="208" y="1057"/>
                      <a:pt x="211" y="1030"/>
                      <a:pt x="217" y="1001"/>
                    </a:cubicBezTo>
                    <a:cubicBezTo>
                      <a:pt x="222" y="971"/>
                      <a:pt x="229" y="944"/>
                      <a:pt x="237" y="919"/>
                    </a:cubicBezTo>
                    <a:cubicBezTo>
                      <a:pt x="246" y="893"/>
                      <a:pt x="257" y="868"/>
                      <a:pt x="271" y="844"/>
                    </a:cubicBezTo>
                    <a:cubicBezTo>
                      <a:pt x="286" y="820"/>
                      <a:pt x="303" y="800"/>
                      <a:pt x="321" y="783"/>
                    </a:cubicBezTo>
                    <a:cubicBezTo>
                      <a:pt x="340" y="766"/>
                      <a:pt x="362" y="753"/>
                      <a:pt x="388" y="743"/>
                    </a:cubicBezTo>
                    <a:cubicBezTo>
                      <a:pt x="415" y="733"/>
                      <a:pt x="445" y="728"/>
                      <a:pt x="477" y="728"/>
                    </a:cubicBezTo>
                    <a:cubicBezTo>
                      <a:pt x="482" y="728"/>
                      <a:pt x="494" y="733"/>
                      <a:pt x="511" y="744"/>
                    </a:cubicBezTo>
                    <a:cubicBezTo>
                      <a:pt x="528" y="755"/>
                      <a:pt x="548" y="767"/>
                      <a:pt x="569" y="780"/>
                    </a:cubicBezTo>
                    <a:cubicBezTo>
                      <a:pt x="590" y="794"/>
                      <a:pt x="618" y="806"/>
                      <a:pt x="654" y="816"/>
                    </a:cubicBezTo>
                    <a:cubicBezTo>
                      <a:pt x="689" y="827"/>
                      <a:pt x="725" y="833"/>
                      <a:pt x="761" y="833"/>
                    </a:cubicBezTo>
                    <a:cubicBezTo>
                      <a:pt x="796" y="833"/>
                      <a:pt x="832" y="827"/>
                      <a:pt x="867" y="816"/>
                    </a:cubicBezTo>
                    <a:cubicBezTo>
                      <a:pt x="903" y="806"/>
                      <a:pt x="931" y="794"/>
                      <a:pt x="952" y="780"/>
                    </a:cubicBezTo>
                    <a:cubicBezTo>
                      <a:pt x="973" y="767"/>
                      <a:pt x="993" y="755"/>
                      <a:pt x="1010" y="744"/>
                    </a:cubicBezTo>
                    <a:cubicBezTo>
                      <a:pt x="1027" y="733"/>
                      <a:pt x="1039" y="728"/>
                      <a:pt x="1044" y="728"/>
                    </a:cubicBezTo>
                    <a:cubicBezTo>
                      <a:pt x="1076" y="728"/>
                      <a:pt x="1106" y="733"/>
                      <a:pt x="1133" y="743"/>
                    </a:cubicBezTo>
                    <a:cubicBezTo>
                      <a:pt x="1159" y="753"/>
                      <a:pt x="1182" y="766"/>
                      <a:pt x="1200" y="783"/>
                    </a:cubicBezTo>
                    <a:cubicBezTo>
                      <a:pt x="1219" y="800"/>
                      <a:pt x="1235" y="820"/>
                      <a:pt x="1250" y="844"/>
                    </a:cubicBezTo>
                    <a:cubicBezTo>
                      <a:pt x="1264" y="868"/>
                      <a:pt x="1275" y="893"/>
                      <a:pt x="1284" y="919"/>
                    </a:cubicBezTo>
                    <a:cubicBezTo>
                      <a:pt x="1292" y="944"/>
                      <a:pt x="1299" y="971"/>
                      <a:pt x="1304" y="1001"/>
                    </a:cubicBezTo>
                    <a:cubicBezTo>
                      <a:pt x="1310" y="1030"/>
                      <a:pt x="1313" y="1057"/>
                      <a:pt x="1315" y="1083"/>
                    </a:cubicBezTo>
                    <a:cubicBezTo>
                      <a:pt x="1317" y="1109"/>
                      <a:pt x="1318" y="1134"/>
                      <a:pt x="1318" y="1161"/>
                    </a:cubicBezTo>
                    <a:moveTo>
                      <a:pt x="507" y="194"/>
                    </a:moveTo>
                    <a:cubicBezTo>
                      <a:pt x="507" y="247"/>
                      <a:pt x="488" y="293"/>
                      <a:pt x="448" y="331"/>
                    </a:cubicBezTo>
                    <a:cubicBezTo>
                      <a:pt x="409" y="370"/>
                      <a:pt x="360" y="388"/>
                      <a:pt x="304" y="388"/>
                    </a:cubicBezTo>
                    <a:cubicBezTo>
                      <a:pt x="248" y="388"/>
                      <a:pt x="200" y="370"/>
                      <a:pt x="161" y="331"/>
                    </a:cubicBezTo>
                    <a:cubicBezTo>
                      <a:pt x="121" y="293"/>
                      <a:pt x="102" y="247"/>
                      <a:pt x="102" y="194"/>
                    </a:cubicBezTo>
                    <a:cubicBezTo>
                      <a:pt x="102" y="140"/>
                      <a:pt x="121" y="95"/>
                      <a:pt x="161" y="57"/>
                    </a:cubicBezTo>
                    <a:cubicBezTo>
                      <a:pt x="200" y="19"/>
                      <a:pt x="248" y="0"/>
                      <a:pt x="304" y="0"/>
                    </a:cubicBezTo>
                    <a:cubicBezTo>
                      <a:pt x="360" y="0"/>
                      <a:pt x="409" y="19"/>
                      <a:pt x="448" y="57"/>
                    </a:cubicBezTo>
                    <a:cubicBezTo>
                      <a:pt x="488" y="95"/>
                      <a:pt x="507" y="140"/>
                      <a:pt x="507" y="194"/>
                    </a:cubicBezTo>
                    <a:moveTo>
                      <a:pt x="1065" y="485"/>
                    </a:moveTo>
                    <a:cubicBezTo>
                      <a:pt x="1065" y="565"/>
                      <a:pt x="1034" y="634"/>
                      <a:pt x="975" y="690"/>
                    </a:cubicBezTo>
                    <a:cubicBezTo>
                      <a:pt x="916" y="747"/>
                      <a:pt x="844" y="776"/>
                      <a:pt x="761" y="776"/>
                    </a:cubicBezTo>
                    <a:cubicBezTo>
                      <a:pt x="677" y="776"/>
                      <a:pt x="605" y="747"/>
                      <a:pt x="546" y="690"/>
                    </a:cubicBezTo>
                    <a:cubicBezTo>
                      <a:pt x="487" y="634"/>
                      <a:pt x="456" y="565"/>
                      <a:pt x="456" y="485"/>
                    </a:cubicBezTo>
                    <a:cubicBezTo>
                      <a:pt x="456" y="405"/>
                      <a:pt x="487" y="337"/>
                      <a:pt x="546" y="280"/>
                    </a:cubicBezTo>
                    <a:cubicBezTo>
                      <a:pt x="605" y="223"/>
                      <a:pt x="677" y="194"/>
                      <a:pt x="761" y="194"/>
                    </a:cubicBezTo>
                    <a:cubicBezTo>
                      <a:pt x="844" y="194"/>
                      <a:pt x="916" y="223"/>
                      <a:pt x="975" y="280"/>
                    </a:cubicBezTo>
                    <a:cubicBezTo>
                      <a:pt x="1034" y="337"/>
                      <a:pt x="1065" y="405"/>
                      <a:pt x="1065" y="485"/>
                    </a:cubicBezTo>
                    <a:moveTo>
                      <a:pt x="1521" y="655"/>
                    </a:moveTo>
                    <a:cubicBezTo>
                      <a:pt x="1521" y="695"/>
                      <a:pt x="1506" y="724"/>
                      <a:pt x="1476" y="745"/>
                    </a:cubicBezTo>
                    <a:cubicBezTo>
                      <a:pt x="1447" y="765"/>
                      <a:pt x="1410" y="776"/>
                      <a:pt x="1367" y="776"/>
                    </a:cubicBezTo>
                    <a:lnTo>
                      <a:pt x="1262" y="776"/>
                    </a:lnTo>
                    <a:cubicBezTo>
                      <a:pt x="1207" y="713"/>
                      <a:pt x="1137" y="682"/>
                      <a:pt x="1051" y="679"/>
                    </a:cubicBezTo>
                    <a:cubicBezTo>
                      <a:pt x="1094" y="620"/>
                      <a:pt x="1116" y="555"/>
                      <a:pt x="1116" y="485"/>
                    </a:cubicBezTo>
                    <a:cubicBezTo>
                      <a:pt x="1116" y="471"/>
                      <a:pt x="1114" y="454"/>
                      <a:pt x="1112" y="435"/>
                    </a:cubicBezTo>
                    <a:cubicBezTo>
                      <a:pt x="1146" y="447"/>
                      <a:pt x="1182" y="453"/>
                      <a:pt x="1217" y="453"/>
                    </a:cubicBezTo>
                    <a:cubicBezTo>
                      <a:pt x="1248" y="453"/>
                      <a:pt x="1280" y="447"/>
                      <a:pt x="1311" y="436"/>
                    </a:cubicBezTo>
                    <a:cubicBezTo>
                      <a:pt x="1343" y="425"/>
                      <a:pt x="1368" y="414"/>
                      <a:pt x="1388" y="404"/>
                    </a:cubicBezTo>
                    <a:cubicBezTo>
                      <a:pt x="1408" y="393"/>
                      <a:pt x="1419" y="388"/>
                      <a:pt x="1422" y="388"/>
                    </a:cubicBezTo>
                    <a:cubicBezTo>
                      <a:pt x="1488" y="388"/>
                      <a:pt x="1521" y="477"/>
                      <a:pt x="1521" y="655"/>
                    </a:cubicBezTo>
                    <a:moveTo>
                      <a:pt x="1419" y="194"/>
                    </a:moveTo>
                    <a:cubicBezTo>
                      <a:pt x="1419" y="247"/>
                      <a:pt x="1400" y="293"/>
                      <a:pt x="1360" y="331"/>
                    </a:cubicBezTo>
                    <a:cubicBezTo>
                      <a:pt x="1321" y="370"/>
                      <a:pt x="1273" y="388"/>
                      <a:pt x="1217" y="388"/>
                    </a:cubicBezTo>
                    <a:cubicBezTo>
                      <a:pt x="1161" y="388"/>
                      <a:pt x="1112" y="370"/>
                      <a:pt x="1073" y="331"/>
                    </a:cubicBezTo>
                    <a:cubicBezTo>
                      <a:pt x="1033" y="293"/>
                      <a:pt x="1014" y="247"/>
                      <a:pt x="1014" y="194"/>
                    </a:cubicBezTo>
                    <a:cubicBezTo>
                      <a:pt x="1014" y="140"/>
                      <a:pt x="1033" y="95"/>
                      <a:pt x="1073" y="57"/>
                    </a:cubicBezTo>
                    <a:cubicBezTo>
                      <a:pt x="1112" y="19"/>
                      <a:pt x="1161" y="0"/>
                      <a:pt x="1217" y="0"/>
                    </a:cubicBezTo>
                    <a:cubicBezTo>
                      <a:pt x="1273" y="0"/>
                      <a:pt x="1321" y="19"/>
                      <a:pt x="1360" y="57"/>
                    </a:cubicBezTo>
                    <a:cubicBezTo>
                      <a:pt x="1400" y="95"/>
                      <a:pt x="1419" y="140"/>
                      <a:pt x="1419" y="194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7100944" y="2629111"/>
            <a:ext cx="1263551" cy="1397818"/>
            <a:chOff x="7100941" y="2470496"/>
            <a:chExt cx="1263552" cy="1397817"/>
          </a:xfrm>
        </p:grpSpPr>
        <p:sp>
          <p:nvSpPr>
            <p:cNvPr id="45" name="Shape 286"/>
            <p:cNvSpPr/>
            <p:nvPr/>
          </p:nvSpPr>
          <p:spPr bwMode="auto">
            <a:xfrm>
              <a:off x="7100941" y="3396389"/>
              <a:ext cx="1263552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>
                <a:defRPr/>
              </a:pPr>
              <a:r>
                <a:rPr lang="en-US" sz="2400" b="1" dirty="0">
                  <a:latin typeface="Raleway" charset="0"/>
                  <a:ea typeface="Raleway" charset="0"/>
                  <a:cs typeface="Raleway" charset="0"/>
                </a:rPr>
                <a:t>Partners</a:t>
              </a:r>
              <a:endParaRPr sz="2400" b="1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42614" y="2470496"/>
              <a:ext cx="964899" cy="965528"/>
              <a:chOff x="7242614" y="2470496"/>
              <a:chExt cx="964899" cy="965528"/>
            </a:xfrm>
          </p:grpSpPr>
          <p:sp>
            <p:nvSpPr>
              <p:cNvPr id="43" name="Shape 284"/>
              <p:cNvSpPr>
                <a:spLocks noChangeArrowheads="1"/>
              </p:cNvSpPr>
              <p:nvPr/>
            </p:nvSpPr>
            <p:spPr bwMode="auto">
              <a:xfrm>
                <a:off x="7242614" y="2470496"/>
                <a:ext cx="964899" cy="965528"/>
              </a:xfrm>
              <a:prstGeom prst="ellipse">
                <a:avLst/>
              </a:prstGeom>
              <a:solidFill>
                <a:srgbClr val="8CB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27" name="Shape 285"/>
              <p:cNvSpPr>
                <a:spLocks noChangeArrowheads="1"/>
              </p:cNvSpPr>
              <p:nvPr/>
            </p:nvSpPr>
            <p:spPr bwMode="auto">
              <a:xfrm>
                <a:off x="7442430" y="2581791"/>
                <a:ext cx="629981" cy="656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3601" dirty="0">
                    <a:solidFill>
                      <a:srgbClr val="F2F2F3"/>
                    </a:solidFill>
                    <a:latin typeface="FontAwesome" charset="0"/>
                    <a:ea typeface="FontAwesome" charset="0"/>
                    <a:cs typeface="FontAwesome" charset="0"/>
                  </a:rPr>
                  <a:t></a:t>
                </a:r>
                <a:endParaRPr lang="en-US" sz="4000" dirty="0">
                  <a:solidFill>
                    <a:srgbClr val="F2F2F3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61154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/>
              <a:t>Repository Portal Services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2"/>
          </p:nvPr>
        </p:nvSpPr>
        <p:spPr>
          <a:xfrm>
            <a:off x="4768406" y="2029433"/>
            <a:ext cx="4375595" cy="3326163"/>
          </a:xfrm>
        </p:spPr>
        <p:txBody>
          <a:bodyPr/>
          <a:lstStyle/>
          <a:p>
            <a:pPr marL="50800" indent="0">
              <a:buNone/>
            </a:pPr>
            <a:r>
              <a:rPr lang="en-US" sz="1600" b="1" dirty="0"/>
              <a:t>Target Community:</a:t>
            </a:r>
          </a:p>
          <a:p>
            <a:endParaRPr lang="en-US" sz="1600" b="1" dirty="0"/>
          </a:p>
          <a:p>
            <a:pPr marL="50800" indent="0">
              <a:spcAft>
                <a:spcPts val="600"/>
              </a:spcAft>
              <a:buNone/>
            </a:pPr>
            <a:endParaRPr lang="en-US" sz="1600" dirty="0"/>
          </a:p>
          <a:p>
            <a:pPr marL="50800" indent="0">
              <a:spcAft>
                <a:spcPts val="600"/>
              </a:spcAft>
              <a:buNone/>
            </a:pPr>
            <a:r>
              <a:rPr lang="en-US" sz="1600" b="1" dirty="0"/>
              <a:t>Benefits and Features: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b="1" dirty="0"/>
              <a:t>Repository portal</a:t>
            </a:r>
          </a:p>
          <a:p>
            <a:pPr marL="533542" lvl="1" indent="0">
              <a:buNone/>
            </a:pPr>
            <a:r>
              <a:rPr lang="en-US" sz="1600" b="1" dirty="0"/>
              <a:t>Branded logo and repository description</a:t>
            </a:r>
          </a:p>
          <a:p>
            <a:pPr marL="533542" lvl="1" indent="0">
              <a:buNone/>
            </a:pPr>
            <a:r>
              <a:rPr lang="en-US" sz="1600" b="1" dirty="0"/>
              <a:t>Aggregated citation and usage</a:t>
            </a:r>
          </a:p>
          <a:p>
            <a:pPr marL="533542" lvl="1" indent="0">
              <a:buNone/>
            </a:pPr>
            <a:r>
              <a:rPr lang="en-US" sz="1600" b="1" dirty="0"/>
              <a:t>Aggregated quality reports</a:t>
            </a:r>
          </a:p>
          <a:p>
            <a:pPr marL="533542" lvl="1" indent="0">
              <a:buNone/>
            </a:pPr>
            <a:r>
              <a:rPr lang="en-US" sz="1600" b="1" dirty="0"/>
              <a:t>Customized search filters</a:t>
            </a:r>
          </a:p>
          <a:p>
            <a:pPr marL="0" indent="0">
              <a:buNone/>
            </a:pPr>
            <a:r>
              <a:rPr lang="en-US" sz="1600" b="1" dirty="0"/>
              <a:t>  Hosted repository service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4654" y="635405"/>
            <a:ext cx="8498275" cy="286751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2000" dirty="0"/>
              <a:t>Repositories, Institutions, Labs, Researchers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41155" y="2549087"/>
            <a:ext cx="900969" cy="283766"/>
          </a:xfrm>
          <a:prstGeom prst="roundRect">
            <a:avLst/>
          </a:prstGeom>
          <a:solidFill>
            <a:srgbClr val="FFDFCF">
              <a:alpha val="40000"/>
            </a:srgbClr>
          </a:solidFill>
          <a:ln w="12700" cap="flat">
            <a:solidFill>
              <a:srgbClr val="FFDFC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Researchers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77451" y="2549087"/>
            <a:ext cx="900969" cy="28376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Repositories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859303" y="2549087"/>
            <a:ext cx="900969" cy="283766"/>
          </a:xfrm>
          <a:prstGeom prst="roundRect">
            <a:avLst/>
          </a:prstGeom>
          <a:solidFill>
            <a:srgbClr val="FEC7C9">
              <a:alpha val="30000"/>
            </a:srgbClr>
          </a:solidFill>
          <a:ln w="12700" cap="flat">
            <a:solidFill>
              <a:srgbClr val="FEC7C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Funders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895598" y="2549087"/>
            <a:ext cx="900969" cy="283766"/>
          </a:xfrm>
          <a:prstGeom prst="roundRect">
            <a:avLst/>
          </a:prstGeom>
          <a:solidFill>
            <a:srgbClr val="D7FED1">
              <a:alpha val="30000"/>
            </a:srgbClr>
          </a:solidFill>
          <a:ln w="12700" cap="flat">
            <a:solidFill>
              <a:srgbClr val="D7FE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Libraries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871096" y="2549635"/>
            <a:ext cx="907324" cy="283218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1"/>
                </a:solidFill>
                <a:ea typeface="+mn-ea"/>
                <a:sym typeface="Helvetica Light"/>
              </a:rPr>
              <a:t>Repositories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900750" y="2549715"/>
            <a:ext cx="900969" cy="283766"/>
          </a:xfrm>
          <a:prstGeom prst="roundRect">
            <a:avLst/>
          </a:prstGeom>
          <a:solidFill>
            <a:srgbClr val="108001"/>
          </a:solidFill>
          <a:ln w="12700" cap="flat">
            <a:solidFill>
              <a:srgbClr val="10800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rgbClr val="FFFFFF"/>
                </a:solidFill>
                <a:ea typeface="+mn-ea"/>
                <a:sym typeface="Helvetica Light"/>
              </a:rPr>
              <a:t>Libraries</a:t>
            </a:r>
          </a:p>
        </p:txBody>
      </p:sp>
      <p:pic>
        <p:nvPicPr>
          <p:cNvPr id="6" name="Picture 5" descr="Project Data Ta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5" t="-342" r="925" b="56746"/>
          <a:stretch/>
        </p:blipFill>
        <p:spPr>
          <a:xfrm>
            <a:off x="255376" y="1541869"/>
            <a:ext cx="4371732" cy="4141772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5E3D76A-7FE9-4047-AF1B-D47AD27FF9BD}"/>
              </a:ext>
            </a:extLst>
          </p:cNvPr>
          <p:cNvSpPr/>
          <p:nvPr/>
        </p:nvSpPr>
        <p:spPr>
          <a:xfrm>
            <a:off x="4841155" y="2549087"/>
            <a:ext cx="900969" cy="283766"/>
          </a:xfrm>
          <a:prstGeom prst="roundRect">
            <a:avLst/>
          </a:prstGeom>
          <a:solidFill>
            <a:srgbClr val="FF6600"/>
          </a:solidFill>
          <a:ln w="12700" cap="flat">
            <a:solidFill>
              <a:srgbClr val="FF66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Researchers</a:t>
            </a:r>
          </a:p>
        </p:txBody>
      </p:sp>
    </p:spTree>
    <p:extLst>
      <p:ext uri="{BB962C8B-B14F-4D97-AF65-F5344CB8AC3E}">
        <p14:creationId xmlns:p14="http://schemas.microsoft.com/office/powerpoint/2010/main" val="675637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/>
              <a:t>Repository Preservation Services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2"/>
          </p:nvPr>
        </p:nvSpPr>
        <p:spPr>
          <a:xfrm>
            <a:off x="4768406" y="2029433"/>
            <a:ext cx="4375595" cy="3326163"/>
          </a:xfrm>
        </p:spPr>
        <p:txBody>
          <a:bodyPr/>
          <a:lstStyle/>
          <a:p>
            <a:pPr marL="50800" indent="0">
              <a:buNone/>
            </a:pPr>
            <a:r>
              <a:rPr lang="en-US" sz="1600" b="1" dirty="0"/>
              <a:t>Target Community:</a:t>
            </a:r>
          </a:p>
          <a:p>
            <a:endParaRPr lang="en-US" sz="1600" b="1" dirty="0"/>
          </a:p>
          <a:p>
            <a:endParaRPr lang="en-US" sz="1600" dirty="0"/>
          </a:p>
          <a:p>
            <a:pPr marL="50800" indent="0">
              <a:spcAft>
                <a:spcPts val="600"/>
              </a:spcAft>
              <a:buNone/>
            </a:pPr>
            <a:r>
              <a:rPr lang="en-US" sz="1600" b="1" dirty="0"/>
              <a:t>Benefits and Features:</a:t>
            </a:r>
          </a:p>
          <a:p>
            <a:pPr marL="0" indent="0">
              <a:buNone/>
            </a:pPr>
            <a:r>
              <a:rPr lang="en-US" sz="1600" b="1" dirty="0"/>
              <a:t> DOI minting service</a:t>
            </a:r>
          </a:p>
          <a:p>
            <a:pPr marL="0" indent="0">
              <a:buNone/>
            </a:pPr>
            <a:r>
              <a:rPr lang="en-US" sz="1600" b="1" dirty="0"/>
              <a:t> Data replication to DataONE</a:t>
            </a:r>
          </a:p>
          <a:p>
            <a:pPr marL="0" indent="0">
              <a:buNone/>
            </a:pPr>
            <a:r>
              <a:rPr lang="en-US" sz="1600" b="1" dirty="0"/>
              <a:t> Replication auditing service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41155" y="2535887"/>
            <a:ext cx="900969" cy="283766"/>
          </a:xfrm>
          <a:prstGeom prst="roundRect">
            <a:avLst/>
          </a:prstGeom>
          <a:solidFill>
            <a:srgbClr val="FFDFCF">
              <a:alpha val="40000"/>
            </a:srgbClr>
          </a:solidFill>
          <a:ln w="12700" cap="flat">
            <a:solidFill>
              <a:srgbClr val="FFDFC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Researchers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77451" y="2535887"/>
            <a:ext cx="900969" cy="28376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Repositories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859303" y="2535887"/>
            <a:ext cx="900969" cy="283766"/>
          </a:xfrm>
          <a:prstGeom prst="roundRect">
            <a:avLst/>
          </a:prstGeom>
          <a:solidFill>
            <a:srgbClr val="FEC7C9">
              <a:alpha val="30000"/>
            </a:srgbClr>
          </a:solidFill>
          <a:ln w="12700" cap="flat">
            <a:solidFill>
              <a:srgbClr val="FEC7C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Funders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895598" y="2535887"/>
            <a:ext cx="900969" cy="283766"/>
          </a:xfrm>
          <a:prstGeom prst="roundRect">
            <a:avLst/>
          </a:prstGeom>
          <a:solidFill>
            <a:srgbClr val="D7FED1">
              <a:alpha val="30000"/>
            </a:srgbClr>
          </a:solidFill>
          <a:ln w="12700" cap="flat">
            <a:solidFill>
              <a:srgbClr val="D7FE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Libraries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871096" y="2536435"/>
            <a:ext cx="900969" cy="283766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1"/>
                </a:solidFill>
                <a:ea typeface="+mn-ea"/>
                <a:sym typeface="Helvetica Light"/>
              </a:rPr>
              <a:t>Repositories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928182" y="2536515"/>
            <a:ext cx="900969" cy="283766"/>
          </a:xfrm>
          <a:prstGeom prst="roundRect">
            <a:avLst/>
          </a:prstGeom>
          <a:solidFill>
            <a:srgbClr val="108001"/>
          </a:solidFill>
          <a:ln w="12700" cap="flat">
            <a:solidFill>
              <a:srgbClr val="10800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rgbClr val="FFFFFF"/>
                </a:solidFill>
                <a:ea typeface="+mn-ea"/>
                <a:sym typeface="Helvetica Light"/>
              </a:rPr>
              <a:t>Libraries</a:t>
            </a:r>
          </a:p>
        </p:txBody>
      </p:sp>
      <p:pic>
        <p:nvPicPr>
          <p:cNvPr id="12" name="Picture 11" descr="arctic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8" y="1835667"/>
            <a:ext cx="982855" cy="98398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>
            <a:off x="1165111" y="3449386"/>
            <a:ext cx="1485623" cy="486256"/>
          </a:xfrm>
          <a:prstGeom prst="rightArrow">
            <a:avLst>
              <a:gd name="adj1" fmla="val 44319"/>
              <a:gd name="adj2" fmla="val 51043"/>
            </a:avLst>
          </a:prstGeom>
          <a:solidFill>
            <a:schemeClr val="accent3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 descr="NOAA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0" y="1835667"/>
            <a:ext cx="983986" cy="983986"/>
          </a:xfrm>
          <a:prstGeom prst="rect">
            <a:avLst/>
          </a:prstGeom>
        </p:spPr>
      </p:pic>
      <p:pic>
        <p:nvPicPr>
          <p:cNvPr id="16" name="Picture 1" descr="DataONE_LOGO_Transparent.ti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146" y="4867462"/>
            <a:ext cx="2809551" cy="67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2727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/>
              <a:t>Data Science Training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2"/>
          </p:nvPr>
        </p:nvSpPr>
        <p:spPr>
          <a:xfrm>
            <a:off x="4768406" y="2029433"/>
            <a:ext cx="4375595" cy="3326163"/>
          </a:xfrm>
        </p:spPr>
        <p:txBody>
          <a:bodyPr/>
          <a:lstStyle/>
          <a:p>
            <a:pPr marL="50800" indent="0">
              <a:buNone/>
            </a:pPr>
            <a:r>
              <a:rPr lang="en-US" sz="1600" b="1" dirty="0"/>
              <a:t>Target Community:</a:t>
            </a:r>
          </a:p>
          <a:p>
            <a:endParaRPr lang="en-US" sz="1600" b="1" dirty="0"/>
          </a:p>
          <a:p>
            <a:endParaRPr lang="en-US" sz="1600" dirty="0"/>
          </a:p>
          <a:p>
            <a:pPr marL="50800" indent="0">
              <a:spcAft>
                <a:spcPts val="600"/>
              </a:spcAft>
              <a:buNone/>
            </a:pPr>
            <a:r>
              <a:rPr lang="en-US" sz="1600" b="1" dirty="0"/>
              <a:t>Benefits and Features: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b="1" dirty="0"/>
              <a:t>Train the trainers</a:t>
            </a:r>
          </a:p>
          <a:p>
            <a:pPr marL="0" indent="0">
              <a:buNone/>
            </a:pPr>
            <a:r>
              <a:rPr lang="en-US" sz="1600" b="1" dirty="0"/>
              <a:t> Train researchers</a:t>
            </a:r>
          </a:p>
          <a:p>
            <a:pPr marL="114300" indent="-114300"/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Open science</a:t>
            </a:r>
          </a:p>
          <a:p>
            <a:pPr marL="0" indent="0">
              <a:buNone/>
            </a:pPr>
            <a:r>
              <a:rPr lang="en-US" sz="1600" b="1" dirty="0"/>
              <a:t> Data management</a:t>
            </a:r>
          </a:p>
          <a:p>
            <a:pPr marL="0" indent="0">
              <a:buNone/>
            </a:pPr>
            <a:r>
              <a:rPr lang="en-US" sz="1600" b="1" dirty="0"/>
              <a:t> Reproducible workflows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41155" y="2535887"/>
            <a:ext cx="900969" cy="283766"/>
          </a:xfrm>
          <a:prstGeom prst="roundRect">
            <a:avLst/>
          </a:prstGeom>
          <a:solidFill>
            <a:srgbClr val="FFDFCF">
              <a:alpha val="40000"/>
            </a:srgbClr>
          </a:solidFill>
          <a:ln w="12700" cap="flat">
            <a:solidFill>
              <a:srgbClr val="FFDFC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Researchers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77451" y="2535887"/>
            <a:ext cx="900969" cy="28376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Repositories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859303" y="2535887"/>
            <a:ext cx="900969" cy="283766"/>
          </a:xfrm>
          <a:prstGeom prst="roundRect">
            <a:avLst/>
          </a:prstGeom>
          <a:solidFill>
            <a:srgbClr val="FEC7C9">
              <a:alpha val="30000"/>
            </a:srgbClr>
          </a:solidFill>
          <a:ln w="12700" cap="flat">
            <a:solidFill>
              <a:srgbClr val="FEC7C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Funders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895598" y="2535887"/>
            <a:ext cx="900969" cy="283766"/>
          </a:xfrm>
          <a:prstGeom prst="roundRect">
            <a:avLst/>
          </a:prstGeom>
          <a:solidFill>
            <a:srgbClr val="D7FED1">
              <a:alpha val="30000"/>
            </a:srgbClr>
          </a:solidFill>
          <a:ln w="12700" cap="flat">
            <a:solidFill>
              <a:srgbClr val="D7FE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Libraries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848604" y="2543338"/>
            <a:ext cx="900969" cy="283766"/>
          </a:xfrm>
          <a:prstGeom prst="roundRect">
            <a:avLst/>
          </a:prstGeom>
          <a:solidFill>
            <a:srgbClr val="FF6600"/>
          </a:solidFill>
          <a:ln w="12700" cap="flat">
            <a:solidFill>
              <a:srgbClr val="FF66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1"/>
                </a:solidFill>
                <a:ea typeface="+mn-ea"/>
                <a:sym typeface="Helvetica Light"/>
              </a:rPr>
              <a:t>Researchers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28182" y="2536515"/>
            <a:ext cx="900969" cy="283766"/>
          </a:xfrm>
          <a:prstGeom prst="roundRect">
            <a:avLst/>
          </a:prstGeom>
          <a:solidFill>
            <a:srgbClr val="108001"/>
          </a:solidFill>
          <a:ln w="12700" cap="flat">
            <a:solidFill>
              <a:srgbClr val="10800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rgbClr val="FFFFFF"/>
                </a:solidFill>
                <a:ea typeface="+mn-ea"/>
                <a:sym typeface="Helvetica Light"/>
              </a:rPr>
              <a:t>Libraries</a:t>
            </a:r>
          </a:p>
        </p:txBody>
      </p:sp>
      <p:pic>
        <p:nvPicPr>
          <p:cNvPr id="2" name="Picture 1" descr="IMG_424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7" y="2099032"/>
            <a:ext cx="3901242" cy="29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6723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Community</a:t>
            </a:r>
          </a:p>
        </p:txBody>
      </p:sp>
      <p:sp>
        <p:nvSpPr>
          <p:cNvPr id="8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96007" y="5777556"/>
            <a:ext cx="275266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1212950" y="874483"/>
            <a:ext cx="6718101" cy="286750"/>
          </a:xfrm>
          <a:prstGeom prst="rect">
            <a:avLst/>
          </a:prstGeom>
        </p:spPr>
        <p:txBody>
          <a:bodyPr vert="horz" lIns="34299" tIns="17149" rIns="34299" bIns="17149"/>
          <a:lstStyle>
            <a:lvl1pPr marL="128622" indent="-128622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1600" b="0" baseline="0">
                <a:solidFill>
                  <a:srgbClr val="357098"/>
                </a:solidFill>
                <a:latin typeface="Raleway"/>
                <a:ea typeface="ＭＳ Ｐゴシック" charset="0"/>
                <a:cs typeface="Raleway"/>
                <a:sym typeface="Helvetica Light" charset="0"/>
              </a:defRPr>
            </a:lvl1pPr>
            <a:lvl2pPr marL="278681" indent="-192933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2pPr>
            <a:lvl3pPr marL="428739" indent="-257244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3pPr>
            <a:lvl4pPr marL="600235" indent="-342991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4pPr>
            <a:lvl5pPr marL="771731" indent="-428739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5pPr>
            <a:lvl6pPr marL="0" marR="0" indent="428739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487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235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983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3977673" y="2069561"/>
            <a:ext cx="1629084" cy="3429262"/>
            <a:chOff x="788700" y="998309"/>
            <a:chExt cx="1629084" cy="342926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152" y="998309"/>
              <a:ext cx="1627632" cy="1627632"/>
            </a:xfrm>
            <a:prstGeom prst="rect">
              <a:avLst/>
            </a:prstGeom>
          </p:spPr>
        </p:pic>
        <p:sp>
          <p:nvSpPr>
            <p:cNvPr id="43" name="Shape 646"/>
            <p:cNvSpPr>
              <a:spLocks noChangeArrowheads="1"/>
            </p:cNvSpPr>
            <p:nvPr/>
          </p:nvSpPr>
          <p:spPr bwMode="auto">
            <a:xfrm>
              <a:off x="790152" y="2355169"/>
              <a:ext cx="1624816" cy="271139"/>
            </a:xfrm>
            <a:prstGeom prst="rect">
              <a:avLst/>
            </a:prstGeom>
            <a:solidFill>
              <a:srgbClr val="646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4" name="Shape 647"/>
            <p:cNvSpPr/>
            <p:nvPr/>
          </p:nvSpPr>
          <p:spPr bwMode="auto">
            <a:xfrm>
              <a:off x="1136089" y="2344667"/>
              <a:ext cx="932948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b">
              <a:spAutoFit/>
            </a:bodyPr>
            <a:lstStyle>
              <a:lvl1pPr>
                <a:defRPr sz="2500" spc="-75">
                  <a:solidFill>
                    <a:srgbClr val="F2F2F3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</a:lstStyle>
            <a:p>
              <a:pPr algn="ctr">
                <a:defRPr/>
              </a:pPr>
              <a:r>
                <a:rPr lang="en-US" sz="1200" dirty="0">
                  <a:latin typeface="Raleway"/>
                  <a:cs typeface="Raleway"/>
                </a:rPr>
                <a:t>Karl Benedict</a:t>
              </a:r>
            </a:p>
          </p:txBody>
        </p:sp>
        <p:pic>
          <p:nvPicPr>
            <p:cNvPr id="45" name="Picture 44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8700" y="2793533"/>
              <a:ext cx="1625678" cy="1628053"/>
            </a:xfrm>
            <a:prstGeom prst="rect">
              <a:avLst/>
            </a:prstGeom>
          </p:spPr>
        </p:pic>
        <p:sp>
          <p:nvSpPr>
            <p:cNvPr id="46" name="Shape 658"/>
            <p:cNvSpPr>
              <a:spLocks noChangeArrowheads="1"/>
            </p:cNvSpPr>
            <p:nvPr/>
          </p:nvSpPr>
          <p:spPr bwMode="auto">
            <a:xfrm>
              <a:off x="789562" y="4144465"/>
              <a:ext cx="1624816" cy="271139"/>
            </a:xfrm>
            <a:prstGeom prst="rect">
              <a:avLst/>
            </a:prstGeom>
            <a:solidFill>
              <a:srgbClr val="3F9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7" name="Shape 659"/>
            <p:cNvSpPr/>
            <p:nvPr/>
          </p:nvSpPr>
          <p:spPr bwMode="auto">
            <a:xfrm>
              <a:off x="1015466" y="4140313"/>
              <a:ext cx="1173398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b">
              <a:spAutoFit/>
            </a:bodyPr>
            <a:lstStyle>
              <a:lvl1pPr>
                <a:defRPr sz="2500" spc="-75">
                  <a:solidFill>
                    <a:srgbClr val="F2F2F3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</a:lstStyle>
            <a:p>
              <a:pPr algn="ctr">
                <a:defRPr/>
              </a:pPr>
              <a:r>
                <a:rPr lang="en-US" sz="1200" dirty="0">
                  <a:latin typeface="Raleway"/>
                  <a:cs typeface="Raleway"/>
                </a:rPr>
                <a:t>Robert Sandusky</a:t>
              </a:r>
              <a:endParaRPr sz="1200" dirty="0">
                <a:latin typeface="Raleway"/>
                <a:cs typeface="Raleway"/>
              </a:endParaRPr>
            </a:p>
          </p:txBody>
        </p:sp>
      </p:grpSp>
      <p:sp>
        <p:nvSpPr>
          <p:cNvPr id="48" name="Shape 1176"/>
          <p:cNvSpPr>
            <a:spLocks noChangeShapeType="1"/>
          </p:cNvSpPr>
          <p:nvPr/>
        </p:nvSpPr>
        <p:spPr bwMode="auto">
          <a:xfrm>
            <a:off x="566745" y="5634297"/>
            <a:ext cx="3120960" cy="18478"/>
          </a:xfrm>
          <a:prstGeom prst="line">
            <a:avLst/>
          </a:prstGeom>
          <a:noFill/>
          <a:ln w="19050" cmpd="sng">
            <a:solidFill>
              <a:srgbClr val="646B7A"/>
            </a:solidFill>
            <a:miter lim="4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9054" tIns="19054" rIns="19054" bIns="19054" anchor="ctr"/>
          <a:lstStyle/>
          <a:p>
            <a:endParaRPr lang="en-US" sz="1900" dirty="0"/>
          </a:p>
        </p:txBody>
      </p:sp>
      <p:sp>
        <p:nvSpPr>
          <p:cNvPr id="49" name="Shape 1175"/>
          <p:cNvSpPr>
            <a:spLocks noChangeArrowheads="1"/>
          </p:cNvSpPr>
          <p:nvPr/>
        </p:nvSpPr>
        <p:spPr bwMode="auto">
          <a:xfrm>
            <a:off x="621355" y="5295784"/>
            <a:ext cx="287783" cy="219659"/>
          </a:xfrm>
          <a:prstGeom prst="roundRect">
            <a:avLst>
              <a:gd name="adj" fmla="val 24796"/>
            </a:avLst>
          </a:prstGeom>
          <a:solidFill>
            <a:srgbClr val="2C5D81"/>
          </a:solidFill>
          <a:ln>
            <a:noFill/>
          </a:ln>
        </p:spPr>
        <p:txBody>
          <a:bodyPr lIns="19054" tIns="19054" rIns="19054" bIns="19054" anchor="ctr"/>
          <a:lstStyle/>
          <a:p>
            <a:pPr algn="ctr" eaLnBrk="1"/>
            <a:endParaRPr lang="en-US" sz="1000" dirty="0">
              <a:solidFill>
                <a:srgbClr val="FFFFFF"/>
              </a:solidFill>
              <a:latin typeface="Raleway" charset="0"/>
              <a:cs typeface="Raleway" charset="0"/>
            </a:endParaRPr>
          </a:p>
        </p:txBody>
      </p:sp>
      <p:sp>
        <p:nvSpPr>
          <p:cNvPr id="50" name="Shape 1181"/>
          <p:cNvSpPr>
            <a:spLocks noChangeArrowheads="1"/>
          </p:cNvSpPr>
          <p:nvPr/>
        </p:nvSpPr>
        <p:spPr bwMode="auto">
          <a:xfrm>
            <a:off x="547957" y="5069409"/>
            <a:ext cx="434578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4" tIns="19054" rIns="19054" bIns="19054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rPr>
              <a:t>32</a:t>
            </a:r>
          </a:p>
        </p:txBody>
      </p:sp>
      <p:sp>
        <p:nvSpPr>
          <p:cNvPr id="51" name="Shape 1186"/>
          <p:cNvSpPr>
            <a:spLocks noChangeArrowheads="1"/>
          </p:cNvSpPr>
          <p:nvPr/>
        </p:nvSpPr>
        <p:spPr bwMode="auto">
          <a:xfrm>
            <a:off x="606545" y="5710395"/>
            <a:ext cx="317403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4" tIns="19054" rIns="19054" bIns="19054" anchor="ctr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" charset="0"/>
              </a:rPr>
              <a:t>2010</a:t>
            </a:r>
          </a:p>
        </p:txBody>
      </p:sp>
      <p:sp>
        <p:nvSpPr>
          <p:cNvPr id="52" name="Shape 1177"/>
          <p:cNvSpPr>
            <a:spLocks noChangeArrowheads="1"/>
          </p:cNvSpPr>
          <p:nvPr/>
        </p:nvSpPr>
        <p:spPr bwMode="auto">
          <a:xfrm>
            <a:off x="1298048" y="4849599"/>
            <a:ext cx="287937" cy="665842"/>
          </a:xfrm>
          <a:prstGeom prst="roundRect">
            <a:avLst>
              <a:gd name="adj" fmla="val 24796"/>
            </a:avLst>
          </a:prstGeom>
          <a:solidFill>
            <a:schemeClr val="bg2">
              <a:lumMod val="75000"/>
            </a:schemeClr>
          </a:solidFill>
          <a:ln w="12700">
            <a:noFill/>
            <a:miter lim="400000"/>
            <a:headEnd/>
            <a:tailEnd/>
          </a:ln>
        </p:spPr>
        <p:txBody>
          <a:bodyPr lIns="19054" tIns="19054" rIns="19054" bIns="19054" anchor="ctr"/>
          <a:lstStyle/>
          <a:p>
            <a:pPr algn="ctr" eaLnBrk="1"/>
            <a:endParaRPr lang="en-US" sz="1000" dirty="0">
              <a:solidFill>
                <a:srgbClr val="FFFFFF"/>
              </a:solidFill>
              <a:latin typeface="Raleway" charset="0"/>
              <a:cs typeface="Raleway" charset="0"/>
            </a:endParaRPr>
          </a:p>
        </p:txBody>
      </p:sp>
      <p:sp>
        <p:nvSpPr>
          <p:cNvPr id="53" name="Shape 1182"/>
          <p:cNvSpPr>
            <a:spLocks noChangeArrowheads="1"/>
          </p:cNvSpPr>
          <p:nvPr/>
        </p:nvSpPr>
        <p:spPr bwMode="auto">
          <a:xfrm>
            <a:off x="1224610" y="4625960"/>
            <a:ext cx="434811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4" tIns="19054" rIns="19054" bIns="19054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rPr>
              <a:t>97</a:t>
            </a:r>
          </a:p>
        </p:txBody>
      </p:sp>
      <p:sp>
        <p:nvSpPr>
          <p:cNvPr id="54" name="Shape 1187"/>
          <p:cNvSpPr>
            <a:spLocks noChangeArrowheads="1"/>
          </p:cNvSpPr>
          <p:nvPr/>
        </p:nvSpPr>
        <p:spPr bwMode="auto">
          <a:xfrm>
            <a:off x="1288924" y="5710392"/>
            <a:ext cx="306182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4" tIns="19054" rIns="19054" bIns="19054" anchor="ctr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" charset="0"/>
              </a:rPr>
              <a:t>2012</a:t>
            </a:r>
          </a:p>
        </p:txBody>
      </p:sp>
      <p:sp>
        <p:nvSpPr>
          <p:cNvPr id="55" name="Shape 1178"/>
          <p:cNvSpPr>
            <a:spLocks noChangeArrowheads="1"/>
          </p:cNvSpPr>
          <p:nvPr/>
        </p:nvSpPr>
        <p:spPr bwMode="auto">
          <a:xfrm>
            <a:off x="1975203" y="4073931"/>
            <a:ext cx="288073" cy="1441513"/>
          </a:xfrm>
          <a:prstGeom prst="roundRect">
            <a:avLst>
              <a:gd name="adj" fmla="val 24796"/>
            </a:avLst>
          </a:prstGeom>
          <a:solidFill>
            <a:srgbClr val="659ACC"/>
          </a:solidFill>
          <a:ln>
            <a:noFill/>
          </a:ln>
        </p:spPr>
        <p:txBody>
          <a:bodyPr lIns="19054" tIns="19054" rIns="19054" bIns="19054" anchor="ctr"/>
          <a:lstStyle/>
          <a:p>
            <a:pPr algn="ctr" eaLnBrk="1"/>
            <a:endParaRPr lang="en-US" sz="1000" dirty="0">
              <a:solidFill>
                <a:srgbClr val="FFFFFF"/>
              </a:solidFill>
              <a:latin typeface="Raleway" charset="0"/>
              <a:cs typeface="Raleway" charset="0"/>
            </a:endParaRPr>
          </a:p>
        </p:txBody>
      </p:sp>
      <p:sp>
        <p:nvSpPr>
          <p:cNvPr id="56" name="Shape 1183"/>
          <p:cNvSpPr>
            <a:spLocks noChangeArrowheads="1"/>
          </p:cNvSpPr>
          <p:nvPr/>
        </p:nvSpPr>
        <p:spPr bwMode="auto">
          <a:xfrm>
            <a:off x="1901732" y="3838835"/>
            <a:ext cx="435015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4" tIns="19054" rIns="19054" bIns="19054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rPr>
              <a:t>210</a:t>
            </a:r>
          </a:p>
        </p:txBody>
      </p:sp>
      <p:sp>
        <p:nvSpPr>
          <p:cNvPr id="57" name="Shape 1188"/>
          <p:cNvSpPr>
            <a:spLocks noChangeArrowheads="1"/>
          </p:cNvSpPr>
          <p:nvPr/>
        </p:nvSpPr>
        <p:spPr bwMode="auto">
          <a:xfrm>
            <a:off x="1964546" y="5710392"/>
            <a:ext cx="309387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4" tIns="19054" rIns="19054" bIns="19054" anchor="ctr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" charset="0"/>
              </a:rPr>
              <a:t>2014</a:t>
            </a:r>
          </a:p>
        </p:txBody>
      </p:sp>
      <p:sp>
        <p:nvSpPr>
          <p:cNvPr id="58" name="Shape 1179"/>
          <p:cNvSpPr>
            <a:spLocks noChangeArrowheads="1"/>
          </p:cNvSpPr>
          <p:nvPr/>
        </p:nvSpPr>
        <p:spPr bwMode="auto">
          <a:xfrm>
            <a:off x="2652735" y="2824619"/>
            <a:ext cx="288092" cy="2690824"/>
          </a:xfrm>
          <a:prstGeom prst="roundRect">
            <a:avLst>
              <a:gd name="adj" fmla="val 24796"/>
            </a:avLst>
          </a:prstGeom>
          <a:solidFill>
            <a:srgbClr val="6EB7B4"/>
          </a:solidFill>
          <a:ln>
            <a:noFill/>
          </a:ln>
        </p:spPr>
        <p:txBody>
          <a:bodyPr lIns="19054" tIns="19054" rIns="19054" bIns="19054" anchor="ctr"/>
          <a:lstStyle/>
          <a:p>
            <a:pPr algn="ctr" eaLnBrk="1"/>
            <a:endParaRPr lang="en-US" sz="1000" dirty="0">
              <a:solidFill>
                <a:srgbClr val="FFFFFF"/>
              </a:solidFill>
              <a:latin typeface="Raleway" charset="0"/>
              <a:cs typeface="Raleway" charset="0"/>
            </a:endParaRPr>
          </a:p>
        </p:txBody>
      </p:sp>
      <p:sp>
        <p:nvSpPr>
          <p:cNvPr id="59" name="Shape 1184"/>
          <p:cNvSpPr>
            <a:spLocks noChangeArrowheads="1"/>
          </p:cNvSpPr>
          <p:nvPr/>
        </p:nvSpPr>
        <p:spPr bwMode="auto">
          <a:xfrm>
            <a:off x="2579259" y="2597174"/>
            <a:ext cx="435044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4" tIns="19054" rIns="19054" bIns="19054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rPr>
              <a:t>392</a:t>
            </a:r>
          </a:p>
        </p:txBody>
      </p:sp>
      <p:sp>
        <p:nvSpPr>
          <p:cNvPr id="60" name="Shape 1189"/>
          <p:cNvSpPr>
            <a:spLocks noChangeArrowheads="1"/>
          </p:cNvSpPr>
          <p:nvPr/>
        </p:nvSpPr>
        <p:spPr bwMode="auto">
          <a:xfrm>
            <a:off x="2638882" y="5710392"/>
            <a:ext cx="315799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4" tIns="19054" rIns="19054" bIns="19054" anchor="ctr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" charset="0"/>
              </a:rPr>
              <a:t>2016</a:t>
            </a:r>
          </a:p>
        </p:txBody>
      </p:sp>
      <p:sp>
        <p:nvSpPr>
          <p:cNvPr id="61" name="Shape 1175"/>
          <p:cNvSpPr>
            <a:spLocks noChangeArrowheads="1"/>
          </p:cNvSpPr>
          <p:nvPr/>
        </p:nvSpPr>
        <p:spPr bwMode="auto">
          <a:xfrm>
            <a:off x="959683" y="5103582"/>
            <a:ext cx="287783" cy="411861"/>
          </a:xfrm>
          <a:prstGeom prst="roundRect">
            <a:avLst>
              <a:gd name="adj" fmla="val 24796"/>
            </a:avLst>
          </a:prstGeom>
          <a:solidFill>
            <a:srgbClr val="3F9897"/>
          </a:solidFill>
          <a:ln>
            <a:noFill/>
          </a:ln>
        </p:spPr>
        <p:txBody>
          <a:bodyPr lIns="19054" tIns="19054" rIns="19054" bIns="19054" anchor="ctr"/>
          <a:lstStyle/>
          <a:p>
            <a:pPr algn="ctr" eaLnBrk="1"/>
            <a:endParaRPr lang="en-US" sz="1000" dirty="0">
              <a:solidFill>
                <a:srgbClr val="FFFFFF"/>
              </a:solidFill>
              <a:latin typeface="Raleway" charset="0"/>
              <a:cs typeface="Raleway" charset="0"/>
            </a:endParaRPr>
          </a:p>
        </p:txBody>
      </p:sp>
      <p:sp>
        <p:nvSpPr>
          <p:cNvPr id="62" name="Shape 1181"/>
          <p:cNvSpPr>
            <a:spLocks noChangeArrowheads="1"/>
          </p:cNvSpPr>
          <p:nvPr/>
        </p:nvSpPr>
        <p:spPr bwMode="auto">
          <a:xfrm>
            <a:off x="886284" y="4869856"/>
            <a:ext cx="434578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4" tIns="19054" rIns="19054" bIns="19054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rPr>
              <a:t>60</a:t>
            </a:r>
          </a:p>
        </p:txBody>
      </p:sp>
      <p:sp>
        <p:nvSpPr>
          <p:cNvPr id="63" name="Shape 1186"/>
          <p:cNvSpPr>
            <a:spLocks noChangeArrowheads="1"/>
          </p:cNvSpPr>
          <p:nvPr/>
        </p:nvSpPr>
        <p:spPr bwMode="auto">
          <a:xfrm>
            <a:off x="956897" y="5710392"/>
            <a:ext cx="293357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4" tIns="19054" rIns="19054" bIns="19054" anchor="ctr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" charset="0"/>
              </a:rPr>
              <a:t>2011</a:t>
            </a:r>
          </a:p>
        </p:txBody>
      </p:sp>
      <p:sp>
        <p:nvSpPr>
          <p:cNvPr id="64" name="Shape 1177"/>
          <p:cNvSpPr>
            <a:spLocks noChangeArrowheads="1"/>
          </p:cNvSpPr>
          <p:nvPr/>
        </p:nvSpPr>
        <p:spPr bwMode="auto">
          <a:xfrm>
            <a:off x="1636608" y="4348504"/>
            <a:ext cx="287937" cy="1166940"/>
          </a:xfrm>
          <a:prstGeom prst="roundRect">
            <a:avLst>
              <a:gd name="adj" fmla="val 24796"/>
            </a:avLst>
          </a:prstGeom>
          <a:solidFill>
            <a:srgbClr val="82DBD8"/>
          </a:solidFill>
          <a:ln>
            <a:noFill/>
          </a:ln>
        </p:spPr>
        <p:txBody>
          <a:bodyPr lIns="19054" tIns="19054" rIns="19054" bIns="19054" anchor="ctr"/>
          <a:lstStyle/>
          <a:p>
            <a:pPr algn="ctr" eaLnBrk="1"/>
            <a:endParaRPr lang="en-US" sz="1000" dirty="0">
              <a:solidFill>
                <a:srgbClr val="FFFFFF"/>
              </a:solidFill>
              <a:latin typeface="Raleway" charset="0"/>
              <a:cs typeface="Raleway" charset="0"/>
            </a:endParaRPr>
          </a:p>
        </p:txBody>
      </p:sp>
      <p:sp>
        <p:nvSpPr>
          <p:cNvPr id="65" name="Shape 1182"/>
          <p:cNvSpPr>
            <a:spLocks noChangeArrowheads="1"/>
          </p:cNvSpPr>
          <p:nvPr/>
        </p:nvSpPr>
        <p:spPr bwMode="auto">
          <a:xfrm>
            <a:off x="1563171" y="4115992"/>
            <a:ext cx="434811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4" tIns="19054" rIns="19054" bIns="19054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rPr>
              <a:t>152</a:t>
            </a:r>
          </a:p>
        </p:txBody>
      </p:sp>
      <p:sp>
        <p:nvSpPr>
          <p:cNvPr id="66" name="Shape 1187"/>
          <p:cNvSpPr>
            <a:spLocks noChangeArrowheads="1"/>
          </p:cNvSpPr>
          <p:nvPr/>
        </p:nvSpPr>
        <p:spPr bwMode="auto">
          <a:xfrm>
            <a:off x="1626684" y="5710392"/>
            <a:ext cx="307785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4" tIns="19054" rIns="19054" bIns="19054" anchor="ctr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" charset="0"/>
              </a:rPr>
              <a:t>2013</a:t>
            </a:r>
          </a:p>
        </p:txBody>
      </p:sp>
      <p:sp>
        <p:nvSpPr>
          <p:cNvPr id="67" name="Shape 1178"/>
          <p:cNvSpPr>
            <a:spLocks noChangeArrowheads="1"/>
          </p:cNvSpPr>
          <p:nvPr/>
        </p:nvSpPr>
        <p:spPr bwMode="auto">
          <a:xfrm>
            <a:off x="2313966" y="3387495"/>
            <a:ext cx="288073" cy="2127948"/>
          </a:xfrm>
          <a:prstGeom prst="roundRect">
            <a:avLst>
              <a:gd name="adj" fmla="val 247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19054" tIns="19054" rIns="19054" bIns="19054" anchor="ctr"/>
          <a:lstStyle/>
          <a:p>
            <a:pPr algn="ctr" eaLnBrk="1"/>
            <a:endParaRPr lang="en-US" sz="1000" dirty="0">
              <a:solidFill>
                <a:srgbClr val="FFFFFF"/>
              </a:solidFill>
              <a:latin typeface="Raleway" charset="0"/>
              <a:cs typeface="Raleway" charset="0"/>
            </a:endParaRPr>
          </a:p>
        </p:txBody>
      </p:sp>
      <p:sp>
        <p:nvSpPr>
          <p:cNvPr id="68" name="Shape 1183"/>
          <p:cNvSpPr>
            <a:spLocks noChangeArrowheads="1"/>
          </p:cNvSpPr>
          <p:nvPr/>
        </p:nvSpPr>
        <p:spPr bwMode="auto">
          <a:xfrm>
            <a:off x="2240495" y="3162572"/>
            <a:ext cx="435015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4" tIns="19054" rIns="19054" bIns="19054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rPr>
              <a:t>310</a:t>
            </a:r>
          </a:p>
        </p:txBody>
      </p:sp>
      <p:sp>
        <p:nvSpPr>
          <p:cNvPr id="69" name="Shape 1188"/>
          <p:cNvSpPr>
            <a:spLocks noChangeArrowheads="1"/>
          </p:cNvSpPr>
          <p:nvPr/>
        </p:nvSpPr>
        <p:spPr bwMode="auto">
          <a:xfrm>
            <a:off x="2303309" y="5710392"/>
            <a:ext cx="309387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4" tIns="19054" rIns="19054" bIns="19054" anchor="ctr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" charset="0"/>
              </a:rPr>
              <a:t>2015</a:t>
            </a:r>
          </a:p>
        </p:txBody>
      </p:sp>
      <p:sp>
        <p:nvSpPr>
          <p:cNvPr id="70" name="Shape 1179"/>
          <p:cNvSpPr>
            <a:spLocks noChangeArrowheads="1"/>
          </p:cNvSpPr>
          <p:nvPr/>
        </p:nvSpPr>
        <p:spPr bwMode="auto">
          <a:xfrm>
            <a:off x="2991527" y="2550044"/>
            <a:ext cx="288092" cy="2965400"/>
          </a:xfrm>
          <a:prstGeom prst="roundRect">
            <a:avLst>
              <a:gd name="adj" fmla="val 24796"/>
            </a:avLst>
          </a:prstGeom>
          <a:solidFill>
            <a:srgbClr val="A5CAF6"/>
          </a:solidFill>
          <a:ln>
            <a:noFill/>
          </a:ln>
        </p:spPr>
        <p:txBody>
          <a:bodyPr lIns="19054" tIns="19054" rIns="19054" bIns="19054" anchor="ctr"/>
          <a:lstStyle/>
          <a:p>
            <a:pPr algn="ctr" eaLnBrk="1"/>
            <a:endParaRPr lang="en-US" sz="1000" dirty="0">
              <a:solidFill>
                <a:srgbClr val="FFFFFF"/>
              </a:solidFill>
              <a:latin typeface="Raleway" charset="0"/>
              <a:cs typeface="Raleway" charset="0"/>
            </a:endParaRPr>
          </a:p>
        </p:txBody>
      </p:sp>
      <p:sp>
        <p:nvSpPr>
          <p:cNvPr id="71" name="Shape 1189"/>
          <p:cNvSpPr>
            <a:spLocks noChangeArrowheads="1"/>
          </p:cNvSpPr>
          <p:nvPr/>
        </p:nvSpPr>
        <p:spPr bwMode="auto">
          <a:xfrm>
            <a:off x="2981681" y="5710392"/>
            <a:ext cx="307785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4" tIns="19054" rIns="19054" bIns="19054" anchor="ctr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" charset="0"/>
              </a:rPr>
              <a:t>2017</a:t>
            </a:r>
          </a:p>
        </p:txBody>
      </p:sp>
      <p:sp>
        <p:nvSpPr>
          <p:cNvPr id="72" name="Shape 1184"/>
          <p:cNvSpPr>
            <a:spLocks noChangeArrowheads="1"/>
          </p:cNvSpPr>
          <p:nvPr/>
        </p:nvSpPr>
        <p:spPr bwMode="auto">
          <a:xfrm>
            <a:off x="2913290" y="2320017"/>
            <a:ext cx="435044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4" tIns="19054" rIns="19054" bIns="19054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rPr>
              <a:t>432</a:t>
            </a:r>
          </a:p>
        </p:txBody>
      </p:sp>
      <p:sp>
        <p:nvSpPr>
          <p:cNvPr id="73" name="Shape 1179"/>
          <p:cNvSpPr>
            <a:spLocks noChangeArrowheads="1"/>
          </p:cNvSpPr>
          <p:nvPr/>
        </p:nvSpPr>
        <p:spPr bwMode="auto">
          <a:xfrm>
            <a:off x="3328541" y="2052941"/>
            <a:ext cx="288092" cy="3456432"/>
          </a:xfrm>
          <a:prstGeom prst="roundRect">
            <a:avLst>
              <a:gd name="adj" fmla="val 2479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19054" tIns="19054" rIns="19054" bIns="19054" anchor="ctr"/>
          <a:lstStyle/>
          <a:p>
            <a:pPr algn="ctr" eaLnBrk="1"/>
            <a:endParaRPr lang="en-US" sz="1000" dirty="0">
              <a:solidFill>
                <a:srgbClr val="FFFFFF"/>
              </a:solidFill>
              <a:latin typeface="Raleway" charset="0"/>
              <a:cs typeface="Raleway" charset="0"/>
            </a:endParaRPr>
          </a:p>
        </p:txBody>
      </p:sp>
      <p:sp>
        <p:nvSpPr>
          <p:cNvPr id="74" name="Shape 1189"/>
          <p:cNvSpPr>
            <a:spLocks noChangeArrowheads="1"/>
          </p:cNvSpPr>
          <p:nvPr/>
        </p:nvSpPr>
        <p:spPr bwMode="auto">
          <a:xfrm>
            <a:off x="3311048" y="5710395"/>
            <a:ext cx="314197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4" tIns="19054" rIns="19054" bIns="19054" anchor="ctr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" charset="0"/>
              </a:rPr>
              <a:t>2018</a:t>
            </a:r>
          </a:p>
        </p:txBody>
      </p:sp>
      <p:sp>
        <p:nvSpPr>
          <p:cNvPr id="75" name="Shape 1184"/>
          <p:cNvSpPr>
            <a:spLocks noChangeArrowheads="1"/>
          </p:cNvSpPr>
          <p:nvPr/>
        </p:nvSpPr>
        <p:spPr bwMode="auto">
          <a:xfrm>
            <a:off x="3260099" y="1822394"/>
            <a:ext cx="435044" cy="1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4" tIns="19054" rIns="19054" bIns="19054">
            <a:spAutoFit/>
          </a:bodyPr>
          <a:lstStyle/>
          <a:p>
            <a:pPr algn="ctr" eaLnBrk="1"/>
            <a:r>
              <a:rPr lang="en-US" sz="1000" dirty="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rPr>
              <a:t>501</a:t>
            </a:r>
          </a:p>
        </p:txBody>
      </p:sp>
      <p:sp>
        <p:nvSpPr>
          <p:cNvPr id="76" name="Shape 2632"/>
          <p:cNvSpPr>
            <a:spLocks noChangeArrowheads="1"/>
          </p:cNvSpPr>
          <p:nvPr/>
        </p:nvSpPr>
        <p:spPr bwMode="auto">
          <a:xfrm>
            <a:off x="5829703" y="2073981"/>
            <a:ext cx="2625322" cy="1595724"/>
          </a:xfrm>
          <a:prstGeom prst="rect">
            <a:avLst/>
          </a:prstGeom>
          <a:solidFill>
            <a:srgbClr val="505666"/>
          </a:solidFill>
          <a:ln>
            <a:noFill/>
          </a:ln>
          <a:extLst/>
        </p:spPr>
        <p:txBody>
          <a:bodyPr lIns="19054" tIns="19054" rIns="19054" bIns="19054" anchor="ctr"/>
          <a:lstStyle/>
          <a:p>
            <a:pPr algn="ctr" eaLnBrk="1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77" name="Shape 2634"/>
          <p:cNvSpPr/>
          <p:nvPr/>
        </p:nvSpPr>
        <p:spPr bwMode="auto">
          <a:xfrm>
            <a:off x="6017847" y="2251771"/>
            <a:ext cx="2299026" cy="1084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square" lIns="19054" tIns="19054" rIns="19054" bIns="19054" anchor="t">
            <a:spAutoFit/>
          </a:bodyPr>
          <a:lstStyle>
            <a:lvl1pPr>
              <a:defRPr sz="2800" spc="-84">
                <a:solidFill>
                  <a:srgbClr val="F2F2F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>
              <a:defRPr/>
            </a:pPr>
            <a:r>
              <a:rPr lang="en-US" sz="1700" dirty="0">
                <a:latin typeface="Raleway"/>
                <a:cs typeface="Raleway"/>
              </a:rPr>
              <a:t>Informing the development, prioritization and direction of </a:t>
            </a:r>
            <a:r>
              <a:rPr lang="en-US" sz="1700" dirty="0" err="1">
                <a:latin typeface="Raleway"/>
                <a:cs typeface="Raleway"/>
              </a:rPr>
              <a:t>DataONE</a:t>
            </a:r>
            <a:endParaRPr sz="1700" dirty="0">
              <a:latin typeface="Raleway"/>
              <a:cs typeface="Raleway"/>
            </a:endParaRPr>
          </a:p>
        </p:txBody>
      </p:sp>
      <p:sp>
        <p:nvSpPr>
          <p:cNvPr id="78" name="Shape 2646"/>
          <p:cNvSpPr>
            <a:spLocks noChangeArrowheads="1"/>
          </p:cNvSpPr>
          <p:nvPr/>
        </p:nvSpPr>
        <p:spPr bwMode="auto">
          <a:xfrm>
            <a:off x="5831427" y="3856026"/>
            <a:ext cx="2623597" cy="15951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lIns="19054" tIns="19054" rIns="19054" bIns="19054" anchor="ctr"/>
          <a:lstStyle/>
          <a:p>
            <a:pPr algn="ctr" eaLnBrk="1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79" name="Shape 2634"/>
          <p:cNvSpPr/>
          <p:nvPr/>
        </p:nvSpPr>
        <p:spPr bwMode="auto">
          <a:xfrm>
            <a:off x="6015818" y="4040039"/>
            <a:ext cx="2188382" cy="1084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square" lIns="19054" tIns="19054" rIns="19054" bIns="19054" anchor="t">
            <a:spAutoFit/>
          </a:bodyPr>
          <a:lstStyle>
            <a:lvl1pPr>
              <a:defRPr sz="2800" spc="-84">
                <a:solidFill>
                  <a:srgbClr val="F2F2F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>
              <a:defRPr/>
            </a:pPr>
            <a:r>
              <a:rPr lang="en-US" sz="1700" dirty="0">
                <a:latin typeface="Raleway"/>
                <a:cs typeface="Raleway"/>
              </a:rPr>
              <a:t>Bringing together community to address challenges and explore shared solutions</a:t>
            </a:r>
            <a:endParaRPr sz="1700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4196533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Panelists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12238" y="925727"/>
            <a:ext cx="6718101" cy="3646273"/>
          </a:xfrm>
        </p:spPr>
        <p:txBody>
          <a:bodyPr/>
          <a:lstStyle/>
          <a:p>
            <a:pPr marL="50800" indent="0">
              <a:buNone/>
            </a:pPr>
            <a:r>
              <a:rPr lang="en-US" sz="2800" dirty="0"/>
              <a:t>William Michener, University of New Mexico, PI </a:t>
            </a:r>
            <a:r>
              <a:rPr lang="en-US" sz="2800" dirty="0" err="1"/>
              <a:t>DataONE</a:t>
            </a:r>
            <a:endParaRPr lang="en-US" sz="2800" dirty="0"/>
          </a:p>
          <a:p>
            <a:pPr marL="50800" indent="0">
              <a:buNone/>
            </a:pPr>
            <a:endParaRPr lang="en-US" sz="2800" dirty="0"/>
          </a:p>
          <a:p>
            <a:pPr marL="50800" indent="0">
              <a:buNone/>
            </a:pPr>
            <a:r>
              <a:rPr lang="en-US" sz="2800" dirty="0"/>
              <a:t>Karl Benedict, University of New Mexico, co-chair </a:t>
            </a:r>
            <a:r>
              <a:rPr lang="en-US" sz="2800" dirty="0" err="1"/>
              <a:t>DataONE</a:t>
            </a:r>
            <a:r>
              <a:rPr lang="en-US" sz="2800" dirty="0"/>
              <a:t> Users Group</a:t>
            </a:r>
          </a:p>
          <a:p>
            <a:pPr marL="50800" indent="0">
              <a:buNone/>
            </a:pPr>
            <a:endParaRPr lang="en-US" sz="2800" dirty="0"/>
          </a:p>
          <a:p>
            <a:pPr marL="50800" indent="0">
              <a:buNone/>
            </a:pPr>
            <a:r>
              <a:rPr lang="en-US" sz="2800" dirty="0"/>
              <a:t>Nancy </a:t>
            </a:r>
            <a:r>
              <a:rPr lang="en-US" sz="2800" dirty="0" err="1"/>
              <a:t>Maron</a:t>
            </a:r>
            <a:r>
              <a:rPr lang="en-US" sz="2800" dirty="0"/>
              <a:t>, BlueSky to </a:t>
            </a:r>
            <a:r>
              <a:rPr lang="en-US" sz="2800" dirty="0" err="1"/>
              <a:t>BluePrint</a:t>
            </a:r>
            <a:endParaRPr lang="en-US" sz="2800" dirty="0"/>
          </a:p>
          <a:p>
            <a:pPr marL="50800" indent="0">
              <a:buNone/>
            </a:pPr>
            <a:endParaRPr lang="en-US" sz="2800" dirty="0"/>
          </a:p>
          <a:p>
            <a:pPr marL="50800" indent="0">
              <a:buNone/>
            </a:pPr>
            <a:r>
              <a:rPr lang="en-US" sz="2800" dirty="0"/>
              <a:t>Robert J. Sandusky, University of Illinois at Chicago, co-chair </a:t>
            </a:r>
            <a:r>
              <a:rPr lang="en-US" sz="2800" dirty="0" err="1"/>
              <a:t>DataONE</a:t>
            </a:r>
            <a:r>
              <a:rPr lang="en-US" sz="2800" dirty="0"/>
              <a:t> Users Group</a:t>
            </a:r>
          </a:p>
          <a:p>
            <a:pPr marL="50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0E4EE30-17AF-BD4C-9386-67BC9B9AFA04}"/>
              </a:ext>
            </a:extLst>
          </p:cNvPr>
          <p:cNvSpPr/>
          <p:nvPr/>
        </p:nvSpPr>
        <p:spPr>
          <a:xfrm>
            <a:off x="672731" y="1382538"/>
            <a:ext cx="4710487" cy="4710487"/>
          </a:xfrm>
          <a:prstGeom prst="ellipse">
            <a:avLst/>
          </a:prstGeom>
          <a:solidFill>
            <a:srgbClr val="4F81BD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1"/>
          <a:lstStyle/>
          <a:p>
            <a:pPr algn="ctr"/>
            <a:endParaRPr lang="en-US" dirty="0">
              <a:latin typeface="Raleway" panose="020B0503030101060003" pitchFamily="34" charset="77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B9A89C4-976A-224A-AEA3-41233B69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865" y="1643024"/>
            <a:ext cx="914996" cy="4574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B3982-3D55-3847-AE2A-80566316F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C34621-9946-3242-9F0D-5464177BD398}"/>
              </a:ext>
            </a:extLst>
          </p:cNvPr>
          <p:cNvGrpSpPr/>
          <p:nvPr/>
        </p:nvGrpSpPr>
        <p:grpSpPr>
          <a:xfrm>
            <a:off x="6664431" y="367421"/>
            <a:ext cx="1654300" cy="2242563"/>
            <a:chOff x="6664431" y="367422"/>
            <a:chExt cx="1654300" cy="22425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B4D7DA-13F4-8246-82AE-267B09A559C3}"/>
                </a:ext>
              </a:extLst>
            </p:cNvPr>
            <p:cNvSpPr/>
            <p:nvPr/>
          </p:nvSpPr>
          <p:spPr>
            <a:xfrm>
              <a:off x="6664431" y="1980937"/>
              <a:ext cx="418768" cy="41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latin typeface="Raleway" panose="020B0503030101060003" pitchFamily="34" charset="77"/>
                </a:rPr>
                <a:t>MN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EDBBFE-4759-1C4C-9518-B9AD5363BD8B}"/>
                </a:ext>
              </a:extLst>
            </p:cNvPr>
            <p:cNvSpPr/>
            <p:nvPr/>
          </p:nvSpPr>
          <p:spPr>
            <a:xfrm>
              <a:off x="7282197" y="2191216"/>
              <a:ext cx="418768" cy="41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latin typeface="Raleway" panose="020B0503030101060003" pitchFamily="34" charset="77"/>
                </a:rPr>
                <a:t>MN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2F426C-1A89-B149-AEFD-C77380ACCB2E}"/>
                </a:ext>
              </a:extLst>
            </p:cNvPr>
            <p:cNvSpPr/>
            <p:nvPr/>
          </p:nvSpPr>
          <p:spPr>
            <a:xfrm>
              <a:off x="7899963" y="1980937"/>
              <a:ext cx="418768" cy="41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latin typeface="Raleway" panose="020B0503030101060003" pitchFamily="34" charset="77"/>
                </a:rPr>
                <a:t>MN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66D3078-49D1-9C49-A215-83D4AEF76D3D}"/>
                </a:ext>
              </a:extLst>
            </p:cNvPr>
            <p:cNvCxnSpPr>
              <a:cxnSpLocks/>
              <a:stCxn id="16" idx="0"/>
              <a:endCxn id="53" idx="3"/>
            </p:cNvCxnSpPr>
            <p:nvPr/>
          </p:nvCxnSpPr>
          <p:spPr>
            <a:xfrm flipV="1">
              <a:off x="6873815" y="1512774"/>
              <a:ext cx="266305" cy="468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03E78BF-8020-904C-8296-3B311300524D}"/>
                </a:ext>
              </a:extLst>
            </p:cNvPr>
            <p:cNvCxnSpPr>
              <a:cxnSpLocks/>
              <a:stCxn id="17" idx="0"/>
              <a:endCxn id="53" idx="4"/>
            </p:cNvCxnSpPr>
            <p:nvPr/>
          </p:nvCxnSpPr>
          <p:spPr>
            <a:xfrm flipH="1" flipV="1">
              <a:off x="7470678" y="1649696"/>
              <a:ext cx="20903" cy="541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B5B7DDC-687A-B24D-BF2B-EB8D4DA212F4}"/>
                </a:ext>
              </a:extLst>
            </p:cNvPr>
            <p:cNvCxnSpPr>
              <a:cxnSpLocks/>
              <a:stCxn id="18" idx="0"/>
              <a:endCxn id="53" idx="5"/>
            </p:cNvCxnSpPr>
            <p:nvPr/>
          </p:nvCxnSpPr>
          <p:spPr>
            <a:xfrm flipH="1" flipV="1">
              <a:off x="7801235" y="1512774"/>
              <a:ext cx="308112" cy="468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839A494-3CFB-814B-8919-9A7484387B2B}"/>
                </a:ext>
              </a:extLst>
            </p:cNvPr>
            <p:cNvGrpSpPr/>
            <p:nvPr/>
          </p:nvGrpSpPr>
          <p:grpSpPr>
            <a:xfrm>
              <a:off x="7003198" y="714737"/>
              <a:ext cx="934959" cy="934959"/>
              <a:chOff x="5965957" y="814741"/>
              <a:chExt cx="934959" cy="93495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4B8AEA1-A784-2C4B-8F14-A42D2EEB3CA0}"/>
                  </a:ext>
                </a:extLst>
              </p:cNvPr>
              <p:cNvSpPr/>
              <p:nvPr/>
            </p:nvSpPr>
            <p:spPr>
              <a:xfrm>
                <a:off x="5965957" y="814741"/>
                <a:ext cx="934959" cy="93495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aleway" panose="020B0503030101060003" pitchFamily="34" charset="77"/>
                </a:endParaRPr>
              </a:p>
            </p:txBody>
          </p:sp>
          <p:pic>
            <p:nvPicPr>
              <p:cNvPr id="15" name="Google Shape;19;p2" descr="DataONE_South America LOGO.tif">
                <a:extLst>
                  <a:ext uri="{FF2B5EF4-FFF2-40B4-BE49-F238E27FC236}">
                    <a16:creationId xmlns:a16="http://schemas.microsoft.com/office/drawing/2014/main" id="{682737B5-F326-0143-898A-2C776A63B00E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037801" y="1187728"/>
                <a:ext cx="791269" cy="188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" name="Left-Right Arrow 30">
              <a:extLst>
                <a:ext uri="{FF2B5EF4-FFF2-40B4-BE49-F238E27FC236}">
                  <a16:creationId xmlns:a16="http://schemas.microsoft.com/office/drawing/2014/main" id="{01647228-7897-7147-9D3B-6CE62EAB88E9}"/>
                </a:ext>
              </a:extLst>
            </p:cNvPr>
            <p:cNvSpPr/>
            <p:nvPr/>
          </p:nvSpPr>
          <p:spPr>
            <a:xfrm rot="5400000">
              <a:off x="7138381" y="496517"/>
              <a:ext cx="664590" cy="406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</p:grpSp>
      <p:grpSp>
        <p:nvGrpSpPr>
          <p:cNvPr id="74" name="Replication">
            <a:extLst>
              <a:ext uri="{FF2B5EF4-FFF2-40B4-BE49-F238E27FC236}">
                <a16:creationId xmlns:a16="http://schemas.microsoft.com/office/drawing/2014/main" id="{6EF859D8-165D-4A49-AF75-3582D8865D27}"/>
              </a:ext>
            </a:extLst>
          </p:cNvPr>
          <p:cNvGrpSpPr/>
          <p:nvPr/>
        </p:nvGrpSpPr>
        <p:grpSpPr>
          <a:xfrm>
            <a:off x="6691533" y="3071213"/>
            <a:ext cx="1610540" cy="1324343"/>
            <a:chOff x="6691532" y="3071212"/>
            <a:chExt cx="1610540" cy="132434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D93C8EE-4DE6-E043-8C54-4927C6057E7C}"/>
                </a:ext>
              </a:extLst>
            </p:cNvPr>
            <p:cNvGrpSpPr/>
            <p:nvPr/>
          </p:nvGrpSpPr>
          <p:grpSpPr>
            <a:xfrm>
              <a:off x="7023809" y="3419544"/>
              <a:ext cx="934959" cy="934959"/>
              <a:chOff x="5965957" y="814741"/>
              <a:chExt cx="934959" cy="934959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DCFAB0C-3ABF-1747-A3F1-96A6E5BA56E3}"/>
                  </a:ext>
                </a:extLst>
              </p:cNvPr>
              <p:cNvSpPr/>
              <p:nvPr/>
            </p:nvSpPr>
            <p:spPr>
              <a:xfrm>
                <a:off x="5965957" y="814741"/>
                <a:ext cx="934959" cy="93495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aleway" panose="020B0503030101060003" pitchFamily="34" charset="77"/>
                </a:endParaRPr>
              </a:p>
            </p:txBody>
          </p:sp>
          <p:pic>
            <p:nvPicPr>
              <p:cNvPr id="65" name="Google Shape;19;p2" descr="DataONE_South America LOGO.tif">
                <a:extLst>
                  <a:ext uri="{FF2B5EF4-FFF2-40B4-BE49-F238E27FC236}">
                    <a16:creationId xmlns:a16="http://schemas.microsoft.com/office/drawing/2014/main" id="{24F804B7-6C52-4B4F-9A59-7C11E195000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037801" y="1187728"/>
                <a:ext cx="791269" cy="188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F1C0A2F-0251-354B-8EEC-A97604959B69}"/>
                </a:ext>
              </a:extLst>
            </p:cNvPr>
            <p:cNvSpPr/>
            <p:nvPr/>
          </p:nvSpPr>
          <p:spPr>
            <a:xfrm>
              <a:off x="6691532" y="3976786"/>
              <a:ext cx="418768" cy="41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latin typeface="Raleway" panose="020B0503030101060003" pitchFamily="34" charset="77"/>
                </a:rPr>
                <a:t>MN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73F5A87-CFBF-FE4F-9462-BA28AEBA9059}"/>
                </a:ext>
              </a:extLst>
            </p:cNvPr>
            <p:cNvSpPr/>
            <p:nvPr/>
          </p:nvSpPr>
          <p:spPr>
            <a:xfrm>
              <a:off x="7287418" y="3071212"/>
              <a:ext cx="418768" cy="41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latin typeface="Raleway" panose="020B0503030101060003" pitchFamily="34" charset="77"/>
                </a:rPr>
                <a:t>MN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DE3772A-8DC0-F54F-9D72-4F49A4D41418}"/>
                </a:ext>
              </a:extLst>
            </p:cNvPr>
            <p:cNvSpPr/>
            <p:nvPr/>
          </p:nvSpPr>
          <p:spPr>
            <a:xfrm>
              <a:off x="7883304" y="3976786"/>
              <a:ext cx="418768" cy="41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>
                  <a:latin typeface="Raleway" panose="020B0503030101060003" pitchFamily="34" charset="77"/>
                </a:rPr>
                <a:t>MN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5FD9813-F596-044B-AF90-CB885ED343BA}"/>
                </a:ext>
              </a:extLst>
            </p:cNvPr>
            <p:cNvCxnSpPr>
              <a:cxnSpLocks/>
              <a:stCxn id="33" idx="1"/>
              <a:endCxn id="34" idx="2"/>
            </p:cNvCxnSpPr>
            <p:nvPr/>
          </p:nvCxnSpPr>
          <p:spPr>
            <a:xfrm flipV="1">
              <a:off x="6752859" y="3280596"/>
              <a:ext cx="534559" cy="7575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F0C9232-D582-AE4B-9BC4-EAFA3B221D7D}"/>
                </a:ext>
              </a:extLst>
            </p:cNvPr>
            <p:cNvCxnSpPr>
              <a:cxnSpLocks/>
              <a:stCxn id="35" idx="7"/>
              <a:endCxn id="34" idx="6"/>
            </p:cNvCxnSpPr>
            <p:nvPr/>
          </p:nvCxnSpPr>
          <p:spPr>
            <a:xfrm flipH="1" flipV="1">
              <a:off x="7706186" y="3280596"/>
              <a:ext cx="534559" cy="7575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DB876DE-4F1C-6241-BF78-22B28B31F666}"/>
                </a:ext>
              </a:extLst>
            </p:cNvPr>
            <p:cNvCxnSpPr>
              <a:cxnSpLocks/>
              <a:stCxn id="35" idx="4"/>
              <a:endCxn id="33" idx="4"/>
            </p:cNvCxnSpPr>
            <p:nvPr/>
          </p:nvCxnSpPr>
          <p:spPr>
            <a:xfrm flipH="1">
              <a:off x="6900916" y="4395554"/>
              <a:ext cx="119177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F965-6888-F34F-9B73-3A8A6646425F}"/>
              </a:ext>
            </a:extLst>
          </p:cNvPr>
          <p:cNvGrpSpPr/>
          <p:nvPr/>
        </p:nvGrpSpPr>
        <p:grpSpPr>
          <a:xfrm>
            <a:off x="6757228" y="4852975"/>
            <a:ext cx="1426905" cy="1390439"/>
            <a:chOff x="6757226" y="4852974"/>
            <a:chExt cx="1426905" cy="1390439"/>
          </a:xfrm>
        </p:grpSpPr>
        <p:pic>
          <p:nvPicPr>
            <p:cNvPr id="46" name="Google Shape;19;p2" descr="DataONE_South America LOGO.tif">
              <a:extLst>
                <a:ext uri="{FF2B5EF4-FFF2-40B4-BE49-F238E27FC236}">
                  <a16:creationId xmlns:a16="http://schemas.microsoft.com/office/drawing/2014/main" id="{D7CBDD28-C2C8-164B-B55E-D81883983AA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66733" y="5948324"/>
              <a:ext cx="1235532" cy="295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4FF9971-A78C-F348-815B-BEACCAA7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7226" y="4852974"/>
              <a:ext cx="1426905" cy="713453"/>
            </a:xfrm>
            <a:prstGeom prst="rect">
              <a:avLst/>
            </a:prstGeom>
          </p:spPr>
        </p:pic>
        <p:sp>
          <p:nvSpPr>
            <p:cNvPr id="51" name="Up-Down Arrow 50">
              <a:extLst>
                <a:ext uri="{FF2B5EF4-FFF2-40B4-BE49-F238E27FC236}">
                  <a16:creationId xmlns:a16="http://schemas.microsoft.com/office/drawing/2014/main" id="{3C39E237-720C-8F4A-BACC-3CEFF1FF5BF0}"/>
                </a:ext>
              </a:extLst>
            </p:cNvPr>
            <p:cNvSpPr/>
            <p:nvPr/>
          </p:nvSpPr>
          <p:spPr>
            <a:xfrm>
              <a:off x="7376455" y="5619492"/>
              <a:ext cx="188446" cy="33431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46F30097-4601-E341-AD01-E54AF71A8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22" y="1918825"/>
            <a:ext cx="912455" cy="45622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5266B8-E6D3-F844-AC2F-368BA346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73" y="1631045"/>
            <a:ext cx="910192" cy="45509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BD58CCD-9F5A-D647-AC58-382ADC88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15" y="1918824"/>
            <a:ext cx="931892" cy="46594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29C855C-644B-B646-A5F9-AC2FD566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04" y="2189185"/>
            <a:ext cx="912453" cy="45622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3EDBD35-B945-9141-BF6D-3E227E02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313" y="2580269"/>
            <a:ext cx="912451" cy="456227"/>
          </a:xfrm>
          <a:prstGeom prst="rect">
            <a:avLst/>
          </a:prstGeom>
        </p:spPr>
      </p:pic>
      <p:pic>
        <p:nvPicPr>
          <p:cNvPr id="52" name="Google Shape;19;p2" descr="DataONE_South America LOGO.tif">
            <a:extLst>
              <a:ext uri="{FF2B5EF4-FFF2-40B4-BE49-F238E27FC236}">
                <a16:creationId xmlns:a16="http://schemas.microsoft.com/office/drawing/2014/main" id="{9590FAD2-5B4E-4644-8B0F-CCD8B85667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6433" y="879713"/>
            <a:ext cx="1903079" cy="45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2D653EC-E18B-AC4E-8A29-4F34FBEC0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751" y="2189186"/>
            <a:ext cx="912455" cy="4562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9DF7D1-B169-6B4A-A310-F4D336D94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506" y="2583943"/>
            <a:ext cx="912455" cy="45622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7C6D771-283A-F742-8D0A-36E78F05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48" y="2824369"/>
            <a:ext cx="912451" cy="45622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E70E05-19CA-9F46-9A6F-4F054A9D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06" y="1450661"/>
            <a:ext cx="910193" cy="45509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F92C102-2FA3-CE43-9398-69B4EA50CC6C}"/>
              </a:ext>
            </a:extLst>
          </p:cNvPr>
          <p:cNvGrpSpPr/>
          <p:nvPr/>
        </p:nvGrpSpPr>
        <p:grpSpPr>
          <a:xfrm>
            <a:off x="957286" y="3480502"/>
            <a:ext cx="934959" cy="934959"/>
            <a:chOff x="5965957" y="814741"/>
            <a:chExt cx="934959" cy="93495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40D2E1-B18B-7249-9765-10B395C3EAEB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61" name="Google Shape;19;p2" descr="DataONE_South America LOGO.tif">
              <a:extLst>
                <a:ext uri="{FF2B5EF4-FFF2-40B4-BE49-F238E27FC236}">
                  <a16:creationId xmlns:a16="http://schemas.microsoft.com/office/drawing/2014/main" id="{E8A9FFE5-183E-454A-BD8C-76399265C8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765553-618C-814A-85B9-E48507FE6B9A}"/>
              </a:ext>
            </a:extLst>
          </p:cNvPr>
          <p:cNvGrpSpPr/>
          <p:nvPr/>
        </p:nvGrpSpPr>
        <p:grpSpPr>
          <a:xfrm>
            <a:off x="1343634" y="4287165"/>
            <a:ext cx="934959" cy="934959"/>
            <a:chOff x="5965957" y="814741"/>
            <a:chExt cx="934959" cy="93495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E9A2B2-EC46-C54D-A8FD-3F7EF2E837B8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67" name="Google Shape;19;p2" descr="DataONE_South America LOGO.tif">
              <a:extLst>
                <a:ext uri="{FF2B5EF4-FFF2-40B4-BE49-F238E27FC236}">
                  <a16:creationId xmlns:a16="http://schemas.microsoft.com/office/drawing/2014/main" id="{C375EBBA-A761-BF42-8F58-A24711E3281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4E623D7-96AE-1A42-9263-1FB916A0D43A}"/>
              </a:ext>
            </a:extLst>
          </p:cNvPr>
          <p:cNvGrpSpPr/>
          <p:nvPr/>
        </p:nvGrpSpPr>
        <p:grpSpPr>
          <a:xfrm>
            <a:off x="2017085" y="4812638"/>
            <a:ext cx="934959" cy="934959"/>
            <a:chOff x="5965957" y="814741"/>
            <a:chExt cx="934959" cy="93495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38A37D4-7D72-4B44-8432-3F18B6765D78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70" name="Google Shape;19;p2" descr="DataONE_South America LOGO.tif">
              <a:extLst>
                <a:ext uri="{FF2B5EF4-FFF2-40B4-BE49-F238E27FC236}">
                  <a16:creationId xmlns:a16="http://schemas.microsoft.com/office/drawing/2014/main" id="{6B3C245E-5F77-DA4F-A57B-679778DCA69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88966FF-D3BD-7645-AC8E-0C4437FA8B06}"/>
              </a:ext>
            </a:extLst>
          </p:cNvPr>
          <p:cNvSpPr txBox="1"/>
          <p:nvPr/>
        </p:nvSpPr>
        <p:spPr>
          <a:xfrm>
            <a:off x="905562" y="3052485"/>
            <a:ext cx="1019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77"/>
              </a:rPr>
              <a:t>Coordinating</a:t>
            </a:r>
          </a:p>
          <a:p>
            <a:pPr algn="ctr"/>
            <a:r>
              <a:rPr lang="en-US" sz="1100" dirty="0">
                <a:latin typeface="Raleway" panose="020B0503030101060003" pitchFamily="34" charset="77"/>
              </a:rPr>
              <a:t>Nodes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DE5F9D2-3D28-9D4F-A16C-73658636B699}"/>
              </a:ext>
            </a:extLst>
          </p:cNvPr>
          <p:cNvGrpSpPr/>
          <p:nvPr/>
        </p:nvGrpSpPr>
        <p:grpSpPr>
          <a:xfrm>
            <a:off x="4193242" y="3480502"/>
            <a:ext cx="934959" cy="934959"/>
            <a:chOff x="5965957" y="814741"/>
            <a:chExt cx="934959" cy="93495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19B3104-D358-2840-8DDB-C07E61DD7719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73" name="Google Shape;19;p2" descr="DataONE_South America LOGO.tif">
              <a:extLst>
                <a:ext uri="{FF2B5EF4-FFF2-40B4-BE49-F238E27FC236}">
                  <a16:creationId xmlns:a16="http://schemas.microsoft.com/office/drawing/2014/main" id="{E3F84031-68BD-6641-AD60-6D306598F85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082F441-18CC-6245-BB19-50BDCDF839E5}"/>
              </a:ext>
            </a:extLst>
          </p:cNvPr>
          <p:cNvGrpSpPr/>
          <p:nvPr/>
        </p:nvGrpSpPr>
        <p:grpSpPr>
          <a:xfrm>
            <a:off x="3806894" y="4287165"/>
            <a:ext cx="934959" cy="934959"/>
            <a:chOff x="5965957" y="814741"/>
            <a:chExt cx="934959" cy="93495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D215E8E-B643-E344-A122-44A94AB7E19E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80" name="Google Shape;19;p2" descr="DataONE_South America LOGO.tif">
              <a:extLst>
                <a:ext uri="{FF2B5EF4-FFF2-40B4-BE49-F238E27FC236}">
                  <a16:creationId xmlns:a16="http://schemas.microsoft.com/office/drawing/2014/main" id="{CBE74DBA-AAC8-AA4C-8F3E-C8754E31DC8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B8B5F-009B-8B45-9017-745D69071C33}"/>
              </a:ext>
            </a:extLst>
          </p:cNvPr>
          <p:cNvGrpSpPr/>
          <p:nvPr/>
        </p:nvGrpSpPr>
        <p:grpSpPr>
          <a:xfrm>
            <a:off x="3206902" y="4825767"/>
            <a:ext cx="934959" cy="934959"/>
            <a:chOff x="5965957" y="814741"/>
            <a:chExt cx="934959" cy="93495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4689EC-1AC7-FE44-ADE8-657440967647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77" name="Google Shape;19;p2" descr="DataONE_South America LOGO.tif">
              <a:extLst>
                <a:ext uri="{FF2B5EF4-FFF2-40B4-BE49-F238E27FC236}">
                  <a16:creationId xmlns:a16="http://schemas.microsoft.com/office/drawing/2014/main" id="{6B7E14E1-07E5-1143-8702-638CBFC768A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7CAD323-8A84-044A-B3E8-4286530135F7}"/>
              </a:ext>
            </a:extLst>
          </p:cNvPr>
          <p:cNvSpPr txBox="1"/>
          <p:nvPr/>
        </p:nvSpPr>
        <p:spPr>
          <a:xfrm>
            <a:off x="4206182" y="3049613"/>
            <a:ext cx="910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77"/>
              </a:rPr>
              <a:t>Replication</a:t>
            </a:r>
          </a:p>
          <a:p>
            <a:pPr algn="ctr"/>
            <a:r>
              <a:rPr lang="en-US" sz="1100" dirty="0">
                <a:latin typeface="Raleway" panose="020B0503030101060003" pitchFamily="34" charset="77"/>
              </a:rPr>
              <a:t>Nodes</a:t>
            </a: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A26A334F-8538-F549-9A37-CB0E8E410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2204" y="3353522"/>
            <a:ext cx="555205" cy="555205"/>
          </a:xfrm>
          <a:prstGeom prst="rect">
            <a:avLst/>
          </a:prstGeom>
        </p:spPr>
      </p:pic>
      <p:pic>
        <p:nvPicPr>
          <p:cNvPr id="11" name="Graphic 10" descr="Magnifying glass">
            <a:extLst>
              <a:ext uri="{FF2B5EF4-FFF2-40B4-BE49-F238E27FC236}">
                <a16:creationId xmlns:a16="http://schemas.microsoft.com/office/drawing/2014/main" id="{3E4CF04F-FF7F-8F44-AC1E-D2390E8FB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6398" y="4000719"/>
            <a:ext cx="555207" cy="555207"/>
          </a:xfrm>
          <a:prstGeom prst="rect">
            <a:avLst/>
          </a:prstGeom>
        </p:spPr>
      </p:pic>
      <p:pic>
        <p:nvPicPr>
          <p:cNvPr id="13" name="Graphic 12" descr="Books">
            <a:extLst>
              <a:ext uri="{FF2B5EF4-FFF2-40B4-BE49-F238E27FC236}">
                <a16:creationId xmlns:a16="http://schemas.microsoft.com/office/drawing/2014/main" id="{F88100FB-A84C-7F41-9A65-583F552CAB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53465" y="3577406"/>
            <a:ext cx="555207" cy="555207"/>
          </a:xfrm>
          <a:prstGeom prst="rect">
            <a:avLst/>
          </a:prstGeom>
        </p:spPr>
      </p:pic>
      <p:pic>
        <p:nvPicPr>
          <p:cNvPr id="19" name="Graphic 18" descr="Document">
            <a:extLst>
              <a:ext uri="{FF2B5EF4-FFF2-40B4-BE49-F238E27FC236}">
                <a16:creationId xmlns:a16="http://schemas.microsoft.com/office/drawing/2014/main" id="{71CB7644-CF8F-7B4B-86FC-BE96799FE0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73353" y="3355401"/>
            <a:ext cx="555207" cy="555207"/>
          </a:xfrm>
          <a:prstGeom prst="rect">
            <a:avLst/>
          </a:prstGeom>
        </p:spPr>
      </p:pic>
      <p:pic>
        <p:nvPicPr>
          <p:cNvPr id="23" name="Graphic 22" descr="Puzzle">
            <a:extLst>
              <a:ext uri="{FF2B5EF4-FFF2-40B4-BE49-F238E27FC236}">
                <a16:creationId xmlns:a16="http://schemas.microsoft.com/office/drawing/2014/main" id="{FE82036F-F3EA-3A48-988F-E70367A968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51686" y="3985410"/>
            <a:ext cx="555207" cy="555207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B6C60F2B-FD94-B643-89F8-2F96C8DF17FE}"/>
              </a:ext>
            </a:extLst>
          </p:cNvPr>
          <p:cNvSpPr/>
          <p:nvPr/>
        </p:nvSpPr>
        <p:spPr>
          <a:xfrm>
            <a:off x="5528824" y="32408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C886FD4-290E-E34F-84D9-6A50B97E123E}"/>
              </a:ext>
            </a:extLst>
          </p:cNvPr>
          <p:cNvSpPr/>
          <p:nvPr/>
        </p:nvSpPr>
        <p:spPr>
          <a:xfrm>
            <a:off x="5457543" y="2915088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D8666C8-8F74-1148-9845-AB0653F943CE}"/>
              </a:ext>
            </a:extLst>
          </p:cNvPr>
          <p:cNvSpPr/>
          <p:nvPr/>
        </p:nvSpPr>
        <p:spPr>
          <a:xfrm>
            <a:off x="5383217" y="2572764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3394CB1-C11C-DE4A-B419-20A91B3AD5E1}"/>
              </a:ext>
            </a:extLst>
          </p:cNvPr>
          <p:cNvSpPr/>
          <p:nvPr/>
        </p:nvSpPr>
        <p:spPr>
          <a:xfrm>
            <a:off x="5213356" y="2254708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19CB620-75DC-8741-93E9-447AA4AE227F}"/>
              </a:ext>
            </a:extLst>
          </p:cNvPr>
          <p:cNvSpPr/>
          <p:nvPr/>
        </p:nvSpPr>
        <p:spPr>
          <a:xfrm>
            <a:off x="5012453" y="195940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7BAF279-4AC2-784E-8B30-DC439D4436B0}"/>
              </a:ext>
            </a:extLst>
          </p:cNvPr>
          <p:cNvSpPr/>
          <p:nvPr/>
        </p:nvSpPr>
        <p:spPr>
          <a:xfrm>
            <a:off x="4758795" y="166568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0F20AFD-0557-AE46-AA32-11153EF1444D}"/>
              </a:ext>
            </a:extLst>
          </p:cNvPr>
          <p:cNvSpPr/>
          <p:nvPr/>
        </p:nvSpPr>
        <p:spPr>
          <a:xfrm>
            <a:off x="5000372" y="450880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C6D6CB1-7654-5741-8216-206696BC409C}"/>
              </a:ext>
            </a:extLst>
          </p:cNvPr>
          <p:cNvSpPr/>
          <p:nvPr/>
        </p:nvSpPr>
        <p:spPr>
          <a:xfrm>
            <a:off x="5122659" y="419677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20DBC21-964C-6046-B04A-5230E98AC24C}"/>
              </a:ext>
            </a:extLst>
          </p:cNvPr>
          <p:cNvSpPr/>
          <p:nvPr/>
        </p:nvSpPr>
        <p:spPr>
          <a:xfrm>
            <a:off x="5173833" y="386746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457B2E4-84D7-7A4C-AF60-9515B091C7FB}"/>
              </a:ext>
            </a:extLst>
          </p:cNvPr>
          <p:cNvSpPr/>
          <p:nvPr/>
        </p:nvSpPr>
        <p:spPr>
          <a:xfrm>
            <a:off x="5181992" y="358314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2D5AA0B-0711-304B-9826-F8FA6A3A7CCD}"/>
              </a:ext>
            </a:extLst>
          </p:cNvPr>
          <p:cNvSpPr/>
          <p:nvPr/>
        </p:nvSpPr>
        <p:spPr>
          <a:xfrm>
            <a:off x="5173833" y="324990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4575122-BCF0-E64F-9A43-766B04C82460}"/>
              </a:ext>
            </a:extLst>
          </p:cNvPr>
          <p:cNvSpPr/>
          <p:nvPr/>
        </p:nvSpPr>
        <p:spPr>
          <a:xfrm>
            <a:off x="5099508" y="29119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D397E76-0CA5-CC42-9C5A-63E7600C4410}"/>
              </a:ext>
            </a:extLst>
          </p:cNvPr>
          <p:cNvSpPr/>
          <p:nvPr/>
        </p:nvSpPr>
        <p:spPr>
          <a:xfrm>
            <a:off x="5002043" y="258027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9AC7C96-8B05-874E-BD5C-F83BAC88F536}"/>
              </a:ext>
            </a:extLst>
          </p:cNvPr>
          <p:cNvSpPr/>
          <p:nvPr/>
        </p:nvSpPr>
        <p:spPr>
          <a:xfrm>
            <a:off x="5904775" y="323204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1CF2FBA-7318-6642-A625-390A796C912D}"/>
              </a:ext>
            </a:extLst>
          </p:cNvPr>
          <p:cNvSpPr/>
          <p:nvPr/>
        </p:nvSpPr>
        <p:spPr>
          <a:xfrm>
            <a:off x="5813561" y="291507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0A6820A-3064-E74D-ABC8-3CF40ED42EC2}"/>
              </a:ext>
            </a:extLst>
          </p:cNvPr>
          <p:cNvSpPr/>
          <p:nvPr/>
        </p:nvSpPr>
        <p:spPr>
          <a:xfrm>
            <a:off x="5743791" y="256957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2899B2E-4EDB-EF49-98E0-DFC36911B58F}"/>
              </a:ext>
            </a:extLst>
          </p:cNvPr>
          <p:cNvSpPr/>
          <p:nvPr/>
        </p:nvSpPr>
        <p:spPr>
          <a:xfrm>
            <a:off x="5577289" y="225534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CF6BF0A-FA33-D74E-BD3D-E47E0276F3BA}"/>
              </a:ext>
            </a:extLst>
          </p:cNvPr>
          <p:cNvSpPr/>
          <p:nvPr/>
        </p:nvSpPr>
        <p:spPr>
          <a:xfrm>
            <a:off x="5407133" y="194211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A51CF54-8B0C-8946-A984-4E5D04E868EE}"/>
              </a:ext>
            </a:extLst>
          </p:cNvPr>
          <p:cNvSpPr/>
          <p:nvPr/>
        </p:nvSpPr>
        <p:spPr>
          <a:xfrm>
            <a:off x="5163447" y="166568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569FB7B-6D54-EC40-B5CF-566A9F226750}"/>
              </a:ext>
            </a:extLst>
          </p:cNvPr>
          <p:cNvSpPr/>
          <p:nvPr/>
        </p:nvSpPr>
        <p:spPr>
          <a:xfrm>
            <a:off x="4763224" y="537460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E102944-88BF-B74C-9CD3-250E42E86F73}"/>
              </a:ext>
            </a:extLst>
          </p:cNvPr>
          <p:cNvSpPr/>
          <p:nvPr/>
        </p:nvSpPr>
        <p:spPr>
          <a:xfrm>
            <a:off x="5022721" y="5091528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9D2C141-993C-3A44-8CB5-DE65DA357122}"/>
              </a:ext>
            </a:extLst>
          </p:cNvPr>
          <p:cNvSpPr/>
          <p:nvPr/>
        </p:nvSpPr>
        <p:spPr>
          <a:xfrm>
            <a:off x="5297057" y="4837520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B15AE2-6702-8342-BCC2-1998D04F077F}"/>
              </a:ext>
            </a:extLst>
          </p:cNvPr>
          <p:cNvSpPr/>
          <p:nvPr/>
        </p:nvSpPr>
        <p:spPr>
          <a:xfrm>
            <a:off x="5405339" y="451714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0D9EC76-2AEB-8E49-934B-3E49564C2F8D}"/>
              </a:ext>
            </a:extLst>
          </p:cNvPr>
          <p:cNvSpPr/>
          <p:nvPr/>
        </p:nvSpPr>
        <p:spPr>
          <a:xfrm>
            <a:off x="5499760" y="419677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FA3D879-26EC-5E47-81D7-BE0BF63DC3B6}"/>
              </a:ext>
            </a:extLst>
          </p:cNvPr>
          <p:cNvSpPr/>
          <p:nvPr/>
        </p:nvSpPr>
        <p:spPr>
          <a:xfrm>
            <a:off x="5528824" y="388474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497074D-652E-7C45-B3B8-D0C672222434}"/>
              </a:ext>
            </a:extLst>
          </p:cNvPr>
          <p:cNvSpPr/>
          <p:nvPr/>
        </p:nvSpPr>
        <p:spPr>
          <a:xfrm>
            <a:off x="5528824" y="3585104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F79AB1B-0144-874E-B3D1-8A715D88165F}"/>
              </a:ext>
            </a:extLst>
          </p:cNvPr>
          <p:cNvSpPr/>
          <p:nvPr/>
        </p:nvSpPr>
        <p:spPr>
          <a:xfrm>
            <a:off x="6250568" y="4206076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8D4D4F4-48AE-5741-BE27-2888D02F2A9E}"/>
              </a:ext>
            </a:extLst>
          </p:cNvPr>
          <p:cNvSpPr/>
          <p:nvPr/>
        </p:nvSpPr>
        <p:spPr>
          <a:xfrm>
            <a:off x="6270061" y="3891736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25AF260-32B1-4B40-BE37-4187B30377C1}"/>
              </a:ext>
            </a:extLst>
          </p:cNvPr>
          <p:cNvSpPr/>
          <p:nvPr/>
        </p:nvSpPr>
        <p:spPr>
          <a:xfrm>
            <a:off x="6119675" y="258027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4A78DF6-DFE2-324E-B414-7365ED348870}"/>
              </a:ext>
            </a:extLst>
          </p:cNvPr>
          <p:cNvSpPr/>
          <p:nvPr/>
        </p:nvSpPr>
        <p:spPr>
          <a:xfrm>
            <a:off x="6199289" y="29263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834DAC7-6748-3D4C-9BAB-EB1E67B2F77B}"/>
              </a:ext>
            </a:extLst>
          </p:cNvPr>
          <p:cNvSpPr/>
          <p:nvPr/>
        </p:nvSpPr>
        <p:spPr>
          <a:xfrm>
            <a:off x="6266837" y="325237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C2FD8E7-0F20-8F4D-93B7-E230B7751F09}"/>
              </a:ext>
            </a:extLst>
          </p:cNvPr>
          <p:cNvSpPr/>
          <p:nvPr/>
        </p:nvSpPr>
        <p:spPr>
          <a:xfrm>
            <a:off x="6270061" y="357480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1568850-9B01-1649-8A37-F3CE90D0CB25}"/>
              </a:ext>
            </a:extLst>
          </p:cNvPr>
          <p:cNvSpPr/>
          <p:nvPr/>
        </p:nvSpPr>
        <p:spPr>
          <a:xfrm>
            <a:off x="5173159" y="537460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9E60BA7-F257-D84F-9E0B-6A42CEFFCA1E}"/>
              </a:ext>
            </a:extLst>
          </p:cNvPr>
          <p:cNvSpPr/>
          <p:nvPr/>
        </p:nvSpPr>
        <p:spPr>
          <a:xfrm>
            <a:off x="5437040" y="509987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3B63240E-0E6C-C145-A1FF-F95D24F4EE3B}"/>
              </a:ext>
            </a:extLst>
          </p:cNvPr>
          <p:cNvSpPr/>
          <p:nvPr/>
        </p:nvSpPr>
        <p:spPr>
          <a:xfrm>
            <a:off x="5682347" y="483571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ABEE9F1-61B2-E34D-8A84-D378FB3E8CA2}"/>
              </a:ext>
            </a:extLst>
          </p:cNvPr>
          <p:cNvSpPr/>
          <p:nvPr/>
        </p:nvSpPr>
        <p:spPr>
          <a:xfrm>
            <a:off x="5791305" y="450880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C6FC83D-A7F3-9E45-8A60-E0772FE8E65E}"/>
              </a:ext>
            </a:extLst>
          </p:cNvPr>
          <p:cNvSpPr/>
          <p:nvPr/>
        </p:nvSpPr>
        <p:spPr>
          <a:xfrm>
            <a:off x="5873931" y="419634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11AFD21-712E-3A41-8A4A-A0F0B7A2B09C}"/>
              </a:ext>
            </a:extLst>
          </p:cNvPr>
          <p:cNvSpPr/>
          <p:nvPr/>
        </p:nvSpPr>
        <p:spPr>
          <a:xfrm>
            <a:off x="5893867" y="3891736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B9F2EF7-FB2C-5249-8ED1-73C5141C0A93}"/>
              </a:ext>
            </a:extLst>
          </p:cNvPr>
          <p:cNvSpPr/>
          <p:nvPr/>
        </p:nvSpPr>
        <p:spPr>
          <a:xfrm>
            <a:off x="5915323" y="3574801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9C34D69-12BB-1043-8F8D-55E7BECA1F07}"/>
              </a:ext>
            </a:extLst>
          </p:cNvPr>
          <p:cNvSpPr txBox="1"/>
          <p:nvPr/>
        </p:nvSpPr>
        <p:spPr>
          <a:xfrm>
            <a:off x="5027501" y="848828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Community/</a:t>
            </a:r>
          </a:p>
          <a:p>
            <a:pPr algn="ctr"/>
            <a:r>
              <a:rPr lang="en-US" dirty="0">
                <a:latin typeface="Raleway" panose="020B0503030101060003" pitchFamily="34" charset="77"/>
              </a:rPr>
              <a:t>Collaborators</a:t>
            </a:r>
          </a:p>
        </p:txBody>
      </p:sp>
      <p:sp>
        <p:nvSpPr>
          <p:cNvPr id="140" name="Text Placeholder 3">
            <a:extLst>
              <a:ext uri="{FF2B5EF4-FFF2-40B4-BE49-F238E27FC236}">
                <a16:creationId xmlns:a16="http://schemas.microsoft.com/office/drawing/2014/main" id="{2E3B9A5D-6B3F-7648-8C1C-FFD453A48358}"/>
              </a:ext>
            </a:extLst>
          </p:cNvPr>
          <p:cNvSpPr txBox="1">
            <a:spLocks/>
          </p:cNvSpPr>
          <p:nvPr/>
        </p:nvSpPr>
        <p:spPr>
          <a:xfrm>
            <a:off x="93267" y="134975"/>
            <a:ext cx="8957468" cy="549507"/>
          </a:xfrm>
          <a:prstGeom prst="rect">
            <a:avLst/>
          </a:prstGeom>
        </p:spPr>
        <p:txBody>
          <a:bodyPr vert="horz" lIns="45732" tIns="22867" rIns="45732" bIns="22867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1"/>
                </a:solidFill>
                <a:latin typeface="Raleway"/>
                <a:ea typeface="Raleway" panose="020B0503030101060003" pitchFamily="34" charset="77"/>
                <a:cs typeface="Raleway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rgbClr val="D4550F"/>
                </a:solidFill>
                <a:sym typeface="Calibri"/>
              </a:rPr>
              <a:t>Where we are …</a:t>
            </a:r>
          </a:p>
        </p:txBody>
      </p:sp>
    </p:spTree>
    <p:extLst>
      <p:ext uri="{BB962C8B-B14F-4D97-AF65-F5344CB8AC3E}">
        <p14:creationId xmlns:p14="http://schemas.microsoft.com/office/powerpoint/2010/main" val="169829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2F695E7-78DD-8348-9917-F29B6C796BCA}"/>
              </a:ext>
            </a:extLst>
          </p:cNvPr>
          <p:cNvSpPr/>
          <p:nvPr/>
        </p:nvSpPr>
        <p:spPr>
          <a:xfrm>
            <a:off x="1405113" y="86868"/>
            <a:ext cx="6684264" cy="668426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FE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anose="020B0503030101060003" pitchFamily="34" charset="77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1568850-9B01-1649-8A37-F3CE90D0CB25}"/>
              </a:ext>
            </a:extLst>
          </p:cNvPr>
          <p:cNvSpPr/>
          <p:nvPr/>
        </p:nvSpPr>
        <p:spPr>
          <a:xfrm>
            <a:off x="5920209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0F20AFD-0557-AE46-AA32-11153EF1444D}"/>
              </a:ext>
            </a:extLst>
          </p:cNvPr>
          <p:cNvSpPr/>
          <p:nvPr/>
        </p:nvSpPr>
        <p:spPr>
          <a:xfrm>
            <a:off x="3850623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C6D6CB1-7654-5741-8216-206696BC409C}"/>
              </a:ext>
            </a:extLst>
          </p:cNvPr>
          <p:cNvSpPr/>
          <p:nvPr/>
        </p:nvSpPr>
        <p:spPr>
          <a:xfrm>
            <a:off x="2815831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569FB7B-6D54-EC40-B5CF-566A9F226750}"/>
              </a:ext>
            </a:extLst>
          </p:cNvPr>
          <p:cNvSpPr/>
          <p:nvPr/>
        </p:nvSpPr>
        <p:spPr>
          <a:xfrm>
            <a:off x="5575279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E102944-88BF-B74C-9CD3-250E42E86F73}"/>
              </a:ext>
            </a:extLst>
          </p:cNvPr>
          <p:cNvSpPr/>
          <p:nvPr/>
        </p:nvSpPr>
        <p:spPr>
          <a:xfrm>
            <a:off x="5230347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9D2C141-993C-3A44-8CB5-DE65DA357122}"/>
              </a:ext>
            </a:extLst>
          </p:cNvPr>
          <p:cNvSpPr/>
          <p:nvPr/>
        </p:nvSpPr>
        <p:spPr>
          <a:xfrm>
            <a:off x="4540485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B15AE2-6702-8342-BCC2-1998D04F077F}"/>
              </a:ext>
            </a:extLst>
          </p:cNvPr>
          <p:cNvSpPr/>
          <p:nvPr/>
        </p:nvSpPr>
        <p:spPr>
          <a:xfrm>
            <a:off x="3505692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9E60BA7-F257-D84F-9E0B-6A42CEFFCA1E}"/>
              </a:ext>
            </a:extLst>
          </p:cNvPr>
          <p:cNvSpPr/>
          <p:nvPr/>
        </p:nvSpPr>
        <p:spPr>
          <a:xfrm>
            <a:off x="4885416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3B63240E-0E6C-C145-A1FF-F95D24F4EE3B}"/>
              </a:ext>
            </a:extLst>
          </p:cNvPr>
          <p:cNvSpPr/>
          <p:nvPr/>
        </p:nvSpPr>
        <p:spPr>
          <a:xfrm>
            <a:off x="4195555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ABEE9F1-61B2-E34D-8A84-D378FB3E8CA2}"/>
              </a:ext>
            </a:extLst>
          </p:cNvPr>
          <p:cNvSpPr/>
          <p:nvPr/>
        </p:nvSpPr>
        <p:spPr>
          <a:xfrm>
            <a:off x="3160761" y="5819099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B9A89C4-976A-224A-AEA3-41233B69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85" y="1498625"/>
            <a:ext cx="914996" cy="4574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B3982-3D55-3847-AE2A-80566316F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6F30097-4601-E341-AD01-E54AF71A8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823" y="1499895"/>
            <a:ext cx="912455" cy="4562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2D653EC-E18B-AC4E-8A29-4F34FBEC0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021" y="1499895"/>
            <a:ext cx="912455" cy="4562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9DF7D1-B169-6B4A-A310-F4D336D94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217" y="1499895"/>
            <a:ext cx="912455" cy="45622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F92C102-2FA3-CE43-9398-69B4EA50CC6C}"/>
              </a:ext>
            </a:extLst>
          </p:cNvPr>
          <p:cNvGrpSpPr/>
          <p:nvPr/>
        </p:nvGrpSpPr>
        <p:grpSpPr>
          <a:xfrm>
            <a:off x="1227946" y="3406638"/>
            <a:ext cx="934959" cy="934959"/>
            <a:chOff x="5965957" y="814741"/>
            <a:chExt cx="934959" cy="93495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40D2E1-B18B-7249-9765-10B395C3EAEB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61" name="Google Shape;19;p2" descr="DataONE_South America LOGO.tif">
              <a:extLst>
                <a:ext uri="{FF2B5EF4-FFF2-40B4-BE49-F238E27FC236}">
                  <a16:creationId xmlns:a16="http://schemas.microsoft.com/office/drawing/2014/main" id="{E8A9FFE5-183E-454A-BD8C-76399265C8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765553-618C-814A-85B9-E48507FE6B9A}"/>
              </a:ext>
            </a:extLst>
          </p:cNvPr>
          <p:cNvGrpSpPr/>
          <p:nvPr/>
        </p:nvGrpSpPr>
        <p:grpSpPr>
          <a:xfrm>
            <a:off x="1588187" y="3406638"/>
            <a:ext cx="934959" cy="934959"/>
            <a:chOff x="5965957" y="814741"/>
            <a:chExt cx="934959" cy="93495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E9A2B2-EC46-C54D-A8FD-3F7EF2E837B8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67" name="Google Shape;19;p2" descr="DataONE_South America LOGO.tif">
              <a:extLst>
                <a:ext uri="{FF2B5EF4-FFF2-40B4-BE49-F238E27FC236}">
                  <a16:creationId xmlns:a16="http://schemas.microsoft.com/office/drawing/2014/main" id="{C375EBBA-A761-BF42-8F58-A24711E3281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4E623D7-96AE-1A42-9263-1FB916A0D43A}"/>
              </a:ext>
            </a:extLst>
          </p:cNvPr>
          <p:cNvGrpSpPr/>
          <p:nvPr/>
        </p:nvGrpSpPr>
        <p:grpSpPr>
          <a:xfrm>
            <a:off x="1948430" y="3406638"/>
            <a:ext cx="934959" cy="934959"/>
            <a:chOff x="5965957" y="814741"/>
            <a:chExt cx="934959" cy="93495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38A37D4-7D72-4B44-8432-3F18B6765D78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70" name="Google Shape;19;p2" descr="DataONE_South America LOGO.tif">
              <a:extLst>
                <a:ext uri="{FF2B5EF4-FFF2-40B4-BE49-F238E27FC236}">
                  <a16:creationId xmlns:a16="http://schemas.microsoft.com/office/drawing/2014/main" id="{6B3C245E-5F77-DA4F-A57B-679778DCA69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88966FF-D3BD-7645-AC8E-0C4437FA8B06}"/>
              </a:ext>
            </a:extLst>
          </p:cNvPr>
          <p:cNvSpPr txBox="1"/>
          <p:nvPr/>
        </p:nvSpPr>
        <p:spPr>
          <a:xfrm>
            <a:off x="178542" y="3673771"/>
            <a:ext cx="1019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77"/>
              </a:rPr>
              <a:t>Coordinating</a:t>
            </a:r>
          </a:p>
          <a:p>
            <a:pPr algn="ctr"/>
            <a:r>
              <a:rPr lang="en-US" sz="1100" dirty="0">
                <a:latin typeface="Raleway" panose="020B0503030101060003" pitchFamily="34" charset="77"/>
              </a:rPr>
              <a:t>Nodes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B8B5F-009B-8B45-9017-745D69071C33}"/>
              </a:ext>
            </a:extLst>
          </p:cNvPr>
          <p:cNvGrpSpPr/>
          <p:nvPr/>
        </p:nvGrpSpPr>
        <p:grpSpPr>
          <a:xfrm>
            <a:off x="1230134" y="2336770"/>
            <a:ext cx="934959" cy="934959"/>
            <a:chOff x="5965957" y="814741"/>
            <a:chExt cx="934959" cy="93495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4689EC-1AC7-FE44-ADE8-657440967647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77" name="Google Shape;19;p2" descr="DataONE_South America LOGO.tif">
              <a:extLst>
                <a:ext uri="{FF2B5EF4-FFF2-40B4-BE49-F238E27FC236}">
                  <a16:creationId xmlns:a16="http://schemas.microsoft.com/office/drawing/2014/main" id="{6B7E14E1-07E5-1143-8702-638CBFC768A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7CAD323-8A84-044A-B3E8-4286530135F7}"/>
              </a:ext>
            </a:extLst>
          </p:cNvPr>
          <p:cNvSpPr txBox="1"/>
          <p:nvPr/>
        </p:nvSpPr>
        <p:spPr>
          <a:xfrm>
            <a:off x="233043" y="2606145"/>
            <a:ext cx="910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Raleway" panose="020B0503030101060003" pitchFamily="34" charset="77"/>
              </a:rPr>
              <a:t>Replication</a:t>
            </a:r>
          </a:p>
          <a:p>
            <a:pPr algn="ctr"/>
            <a:r>
              <a:rPr lang="en-US" sz="1100" dirty="0">
                <a:latin typeface="Raleway" panose="020B0503030101060003" pitchFamily="34" charset="77"/>
              </a:rPr>
              <a:t>Nodes</a:t>
            </a: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A26A334F-8538-F549-9A37-CB0E8E410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1348" y="2851432"/>
            <a:ext cx="555205" cy="555205"/>
          </a:xfrm>
          <a:prstGeom prst="rect">
            <a:avLst/>
          </a:prstGeom>
        </p:spPr>
      </p:pic>
      <p:pic>
        <p:nvPicPr>
          <p:cNvPr id="11" name="Graphic 10" descr="Magnifying glass">
            <a:extLst>
              <a:ext uri="{FF2B5EF4-FFF2-40B4-BE49-F238E27FC236}">
                <a16:creationId xmlns:a16="http://schemas.microsoft.com/office/drawing/2014/main" id="{3E4CF04F-FF7F-8F44-AC1E-D2390E8FB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5542" y="3498630"/>
            <a:ext cx="555207" cy="555207"/>
          </a:xfrm>
          <a:prstGeom prst="rect">
            <a:avLst/>
          </a:prstGeom>
        </p:spPr>
      </p:pic>
      <p:pic>
        <p:nvPicPr>
          <p:cNvPr id="13" name="Graphic 12" descr="Books">
            <a:extLst>
              <a:ext uri="{FF2B5EF4-FFF2-40B4-BE49-F238E27FC236}">
                <a16:creationId xmlns:a16="http://schemas.microsoft.com/office/drawing/2014/main" id="{F88100FB-A84C-7F41-9A65-583F552CAB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2609" y="3075315"/>
            <a:ext cx="555207" cy="555207"/>
          </a:xfrm>
          <a:prstGeom prst="rect">
            <a:avLst/>
          </a:prstGeom>
        </p:spPr>
      </p:pic>
      <p:pic>
        <p:nvPicPr>
          <p:cNvPr id="19" name="Graphic 18" descr="Document">
            <a:extLst>
              <a:ext uri="{FF2B5EF4-FFF2-40B4-BE49-F238E27FC236}">
                <a16:creationId xmlns:a16="http://schemas.microsoft.com/office/drawing/2014/main" id="{71CB7644-CF8F-7B4B-86FC-BE96799FE0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2497" y="2853310"/>
            <a:ext cx="555207" cy="555207"/>
          </a:xfrm>
          <a:prstGeom prst="rect">
            <a:avLst/>
          </a:prstGeom>
        </p:spPr>
      </p:pic>
      <p:pic>
        <p:nvPicPr>
          <p:cNvPr id="23" name="Graphic 22" descr="Puzzle">
            <a:extLst>
              <a:ext uri="{FF2B5EF4-FFF2-40B4-BE49-F238E27FC236}">
                <a16:creationId xmlns:a16="http://schemas.microsoft.com/office/drawing/2014/main" id="{FE82036F-F3EA-3A48-988F-E70367A968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10830" y="3483321"/>
            <a:ext cx="555207" cy="5552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5477E10D-9EDD-9548-B9E6-8B12EE17770C}"/>
              </a:ext>
            </a:extLst>
          </p:cNvPr>
          <p:cNvSpPr txBox="1"/>
          <p:nvPr/>
        </p:nvSpPr>
        <p:spPr>
          <a:xfrm>
            <a:off x="4081080" y="3167389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Community/</a:t>
            </a:r>
          </a:p>
          <a:p>
            <a:pPr algn="ctr"/>
            <a:r>
              <a:rPr lang="en-US" dirty="0">
                <a:latin typeface="Raleway" panose="020B0503030101060003" pitchFamily="34" charset="77"/>
              </a:rPr>
              <a:t>Collaborators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20DBC21-964C-6046-B04A-5230E98AC24C}"/>
              </a:ext>
            </a:extLst>
          </p:cNvPr>
          <p:cNvSpPr/>
          <p:nvPr/>
        </p:nvSpPr>
        <p:spPr>
          <a:xfrm>
            <a:off x="4748196" y="55254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457B2E4-84D7-7A4C-AF60-9515B091C7FB}"/>
              </a:ext>
            </a:extLst>
          </p:cNvPr>
          <p:cNvSpPr/>
          <p:nvPr/>
        </p:nvSpPr>
        <p:spPr>
          <a:xfrm>
            <a:off x="3366243" y="55254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0D9EC76-2AEB-8E49-934B-3E49564C2F8D}"/>
              </a:ext>
            </a:extLst>
          </p:cNvPr>
          <p:cNvSpPr/>
          <p:nvPr/>
        </p:nvSpPr>
        <p:spPr>
          <a:xfrm>
            <a:off x="5784663" y="55254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FA3D879-26EC-5E47-81D7-BE0BF63DC3B6}"/>
              </a:ext>
            </a:extLst>
          </p:cNvPr>
          <p:cNvSpPr/>
          <p:nvPr/>
        </p:nvSpPr>
        <p:spPr>
          <a:xfrm>
            <a:off x="4402708" y="55254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497074D-652E-7C45-B3B8-D0C672222434}"/>
              </a:ext>
            </a:extLst>
          </p:cNvPr>
          <p:cNvSpPr/>
          <p:nvPr/>
        </p:nvSpPr>
        <p:spPr>
          <a:xfrm>
            <a:off x="3020755" y="55254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F79AB1B-0144-874E-B3D1-8A715D88165F}"/>
              </a:ext>
            </a:extLst>
          </p:cNvPr>
          <p:cNvSpPr/>
          <p:nvPr/>
        </p:nvSpPr>
        <p:spPr>
          <a:xfrm>
            <a:off x="5093685" y="55254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8D4D4F4-48AE-5741-BE27-2888D02F2A9E}"/>
              </a:ext>
            </a:extLst>
          </p:cNvPr>
          <p:cNvSpPr/>
          <p:nvPr/>
        </p:nvSpPr>
        <p:spPr>
          <a:xfrm>
            <a:off x="3711731" y="55254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C6FC83D-A7F3-9E45-8A60-E0772FE8E65E}"/>
              </a:ext>
            </a:extLst>
          </p:cNvPr>
          <p:cNvSpPr/>
          <p:nvPr/>
        </p:nvSpPr>
        <p:spPr>
          <a:xfrm>
            <a:off x="5439173" y="55254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11AFD21-712E-3A41-8A4A-A0F0B7A2B09C}"/>
              </a:ext>
            </a:extLst>
          </p:cNvPr>
          <p:cNvSpPr/>
          <p:nvPr/>
        </p:nvSpPr>
        <p:spPr>
          <a:xfrm>
            <a:off x="4057219" y="552542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6C60F2B-FD94-B643-89F8-2F96C8DF17FE}"/>
              </a:ext>
            </a:extLst>
          </p:cNvPr>
          <p:cNvSpPr/>
          <p:nvPr/>
        </p:nvSpPr>
        <p:spPr>
          <a:xfrm>
            <a:off x="4883988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C886FD4-290E-E34F-84D9-6A50B97E123E}"/>
              </a:ext>
            </a:extLst>
          </p:cNvPr>
          <p:cNvSpPr/>
          <p:nvPr/>
        </p:nvSpPr>
        <p:spPr>
          <a:xfrm>
            <a:off x="3156948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2D5AA0B-0711-304B-9826-F8FA6A3A7CCD}"/>
              </a:ext>
            </a:extLst>
          </p:cNvPr>
          <p:cNvSpPr/>
          <p:nvPr/>
        </p:nvSpPr>
        <p:spPr>
          <a:xfrm>
            <a:off x="5229396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4575122-BCF0-E64F-9A43-766B04C82460}"/>
              </a:ext>
            </a:extLst>
          </p:cNvPr>
          <p:cNvSpPr/>
          <p:nvPr/>
        </p:nvSpPr>
        <p:spPr>
          <a:xfrm>
            <a:off x="3502356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9AC7C96-8B05-874E-BD5C-F83BAC88F536}"/>
              </a:ext>
            </a:extLst>
          </p:cNvPr>
          <p:cNvSpPr/>
          <p:nvPr/>
        </p:nvSpPr>
        <p:spPr>
          <a:xfrm>
            <a:off x="4538580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1CF2FBA-7318-6642-A625-390A796C912D}"/>
              </a:ext>
            </a:extLst>
          </p:cNvPr>
          <p:cNvSpPr/>
          <p:nvPr/>
        </p:nvSpPr>
        <p:spPr>
          <a:xfrm>
            <a:off x="2811540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4A78DF6-DFE2-324E-B414-7365ED348870}"/>
              </a:ext>
            </a:extLst>
          </p:cNvPr>
          <p:cNvSpPr/>
          <p:nvPr/>
        </p:nvSpPr>
        <p:spPr>
          <a:xfrm>
            <a:off x="3847764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834DAC7-6748-3D4C-9BAB-EB1E67B2F77B}"/>
              </a:ext>
            </a:extLst>
          </p:cNvPr>
          <p:cNvSpPr/>
          <p:nvPr/>
        </p:nvSpPr>
        <p:spPr>
          <a:xfrm>
            <a:off x="4193172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C2FD8E7-0F20-8F4D-93B7-E230B7751F09}"/>
              </a:ext>
            </a:extLst>
          </p:cNvPr>
          <p:cNvSpPr/>
          <p:nvPr/>
        </p:nvSpPr>
        <p:spPr>
          <a:xfrm>
            <a:off x="5574804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B9F2EF7-FB2C-5249-8ED1-73C5141C0A93}"/>
              </a:ext>
            </a:extLst>
          </p:cNvPr>
          <p:cNvSpPr/>
          <p:nvPr/>
        </p:nvSpPr>
        <p:spPr>
          <a:xfrm>
            <a:off x="5920209" y="5210025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D8666C8-8F74-1148-9845-AB0653F943CE}"/>
              </a:ext>
            </a:extLst>
          </p:cNvPr>
          <p:cNvSpPr/>
          <p:nvPr/>
        </p:nvSpPr>
        <p:spPr>
          <a:xfrm>
            <a:off x="4740072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3394CB1-C11C-DE4A-B419-20A91B3AD5E1}"/>
              </a:ext>
            </a:extLst>
          </p:cNvPr>
          <p:cNvSpPr/>
          <p:nvPr/>
        </p:nvSpPr>
        <p:spPr>
          <a:xfrm>
            <a:off x="4048107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19CB620-75DC-8741-93E9-447AA4AE227F}"/>
              </a:ext>
            </a:extLst>
          </p:cNvPr>
          <p:cNvSpPr/>
          <p:nvPr/>
        </p:nvSpPr>
        <p:spPr>
          <a:xfrm>
            <a:off x="3356140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7BAF279-4AC2-784E-8B30-DC439D4436B0}"/>
              </a:ext>
            </a:extLst>
          </p:cNvPr>
          <p:cNvSpPr/>
          <p:nvPr/>
        </p:nvSpPr>
        <p:spPr>
          <a:xfrm>
            <a:off x="6124005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D397E76-0CA5-CC42-9C5A-63E7600C4410}"/>
              </a:ext>
            </a:extLst>
          </p:cNvPr>
          <p:cNvSpPr/>
          <p:nvPr/>
        </p:nvSpPr>
        <p:spPr>
          <a:xfrm>
            <a:off x="5432039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0A6820A-3064-E74D-ABC8-3CF40ED42EC2}"/>
              </a:ext>
            </a:extLst>
          </p:cNvPr>
          <p:cNvSpPr/>
          <p:nvPr/>
        </p:nvSpPr>
        <p:spPr>
          <a:xfrm>
            <a:off x="5086055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2899B2E-4EDB-EF49-98E0-DFC36911B58F}"/>
              </a:ext>
            </a:extLst>
          </p:cNvPr>
          <p:cNvSpPr/>
          <p:nvPr/>
        </p:nvSpPr>
        <p:spPr>
          <a:xfrm>
            <a:off x="4394089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CF6BF0A-FA33-D74E-BD3D-E47E0276F3BA}"/>
              </a:ext>
            </a:extLst>
          </p:cNvPr>
          <p:cNvSpPr/>
          <p:nvPr/>
        </p:nvSpPr>
        <p:spPr>
          <a:xfrm>
            <a:off x="3702123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A51CF54-8B0C-8946-A984-4E5D04E868EE}"/>
              </a:ext>
            </a:extLst>
          </p:cNvPr>
          <p:cNvSpPr/>
          <p:nvPr/>
        </p:nvSpPr>
        <p:spPr>
          <a:xfrm>
            <a:off x="3010157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25AF260-32B1-4B40-BE37-4187B30377C1}"/>
              </a:ext>
            </a:extLst>
          </p:cNvPr>
          <p:cNvSpPr/>
          <p:nvPr/>
        </p:nvSpPr>
        <p:spPr>
          <a:xfrm>
            <a:off x="5778021" y="4901877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5266B8-E6D3-F844-AC2F-368BA346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509" y="1279563"/>
            <a:ext cx="910192" cy="45509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BD58CCD-9F5A-D647-AC58-382ADC88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771" y="1279561"/>
            <a:ext cx="931892" cy="4659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E70E05-19CA-9F46-9A6F-4F054A9D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49" y="1279564"/>
            <a:ext cx="910193" cy="45509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3EDBD35-B945-9141-BF6D-3E227E02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81" y="1037333"/>
            <a:ext cx="912451" cy="4562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7C6D771-283A-F742-8D0A-36E78F05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41" y="1037333"/>
            <a:ext cx="912451" cy="45622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29C855C-644B-B646-A5F9-AC2FD566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59" y="799216"/>
            <a:ext cx="912453" cy="456227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082F441-18CC-6245-BB19-50BDCDF839E5}"/>
              </a:ext>
            </a:extLst>
          </p:cNvPr>
          <p:cNvGrpSpPr/>
          <p:nvPr/>
        </p:nvGrpSpPr>
        <p:grpSpPr>
          <a:xfrm>
            <a:off x="1589282" y="2336770"/>
            <a:ext cx="934959" cy="934959"/>
            <a:chOff x="5965957" y="814741"/>
            <a:chExt cx="934959" cy="93495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D215E8E-B643-E344-A122-44A94AB7E19E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80" name="Google Shape;19;p2" descr="DataONE_South America LOGO.tif">
              <a:extLst>
                <a:ext uri="{FF2B5EF4-FFF2-40B4-BE49-F238E27FC236}">
                  <a16:creationId xmlns:a16="http://schemas.microsoft.com/office/drawing/2014/main" id="{CBE74DBA-AAC8-AA4C-8F3E-C8754E31DC8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DE5F9D2-3D28-9D4F-A16C-73658636B699}"/>
              </a:ext>
            </a:extLst>
          </p:cNvPr>
          <p:cNvGrpSpPr/>
          <p:nvPr/>
        </p:nvGrpSpPr>
        <p:grpSpPr>
          <a:xfrm>
            <a:off x="1948429" y="2336770"/>
            <a:ext cx="934959" cy="934959"/>
            <a:chOff x="5965957" y="814741"/>
            <a:chExt cx="934959" cy="93495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19B3104-D358-2840-8DDB-C07E61DD7719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73" name="Google Shape;19;p2" descr="DataONE_South America LOGO.tif">
              <a:extLst>
                <a:ext uri="{FF2B5EF4-FFF2-40B4-BE49-F238E27FC236}">
                  <a16:creationId xmlns:a16="http://schemas.microsoft.com/office/drawing/2014/main" id="{E3F84031-68BD-6641-AD60-6D306598F85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9;p2" descr="DataONE_South America LOGO.tif">
            <a:extLst>
              <a:ext uri="{FF2B5EF4-FFF2-40B4-BE49-F238E27FC236}">
                <a16:creationId xmlns:a16="http://schemas.microsoft.com/office/drawing/2014/main" id="{DB79A201-91D5-194D-BFC4-C7F525C052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6266" y="2982485"/>
            <a:ext cx="832903" cy="19892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D345A-EDBD-F14C-8CA7-97904166AE3E}"/>
              </a:ext>
            </a:extLst>
          </p:cNvPr>
          <p:cNvSpPr txBox="1"/>
          <p:nvPr/>
        </p:nvSpPr>
        <p:spPr>
          <a:xfrm>
            <a:off x="146806" y="4756361"/>
            <a:ext cx="272991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Infrastructure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Disciplinary Repositories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Institutional Repositories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Commercial Repositories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Large-scale Data Producers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Funders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Publishers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Computing Service Providers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6F97D65-62ED-B245-A56B-C07E9A44EFDD}"/>
              </a:ext>
            </a:extLst>
          </p:cNvPr>
          <p:cNvSpPr txBox="1"/>
          <p:nvPr/>
        </p:nvSpPr>
        <p:spPr>
          <a:xfrm>
            <a:off x="6440568" y="581488"/>
            <a:ext cx="244778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Training &amp; Tools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Researchers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Libraries – Data Librarians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Software Developers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Institutions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Funders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77"/>
              </a:rPr>
              <a:t>Publishers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35353A4-B54C-E44F-BCBB-3E101973D985}"/>
              </a:ext>
            </a:extLst>
          </p:cNvPr>
          <p:cNvSpPr txBox="1">
            <a:spLocks/>
          </p:cNvSpPr>
          <p:nvPr/>
        </p:nvSpPr>
        <p:spPr>
          <a:xfrm>
            <a:off x="93267" y="134975"/>
            <a:ext cx="8957468" cy="549507"/>
          </a:xfrm>
          <a:prstGeom prst="rect">
            <a:avLst/>
          </a:prstGeom>
        </p:spPr>
        <p:txBody>
          <a:bodyPr vert="horz" lIns="45732" tIns="22867" rIns="45732" bIns="22867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1"/>
                </a:solidFill>
                <a:latin typeface="Raleway"/>
                <a:ea typeface="Raleway" panose="020B0503030101060003" pitchFamily="34" charset="77"/>
                <a:cs typeface="Raleway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rgbClr val="D4550F"/>
                </a:solidFill>
              </a:rPr>
              <a:t>Where we’re headed …</a:t>
            </a:r>
          </a:p>
        </p:txBody>
      </p:sp>
    </p:spTree>
    <p:extLst>
      <p:ext uri="{BB962C8B-B14F-4D97-AF65-F5344CB8AC3E}">
        <p14:creationId xmlns:p14="http://schemas.microsoft.com/office/powerpoint/2010/main" val="387201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B3982-3D55-3847-AE2A-80566316F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F64B404-DA2F-8646-BC7D-E38FE3EE9401}"/>
              </a:ext>
            </a:extLst>
          </p:cNvPr>
          <p:cNvSpPr/>
          <p:nvPr/>
        </p:nvSpPr>
        <p:spPr>
          <a:xfrm>
            <a:off x="1602472" y="1878641"/>
            <a:ext cx="2941209" cy="2941209"/>
          </a:xfrm>
          <a:prstGeom prst="ellipse">
            <a:avLst/>
          </a:prstGeom>
          <a:solidFill>
            <a:srgbClr val="4F81BD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r>
              <a:rPr lang="en-US" dirty="0">
                <a:latin typeface="Raleway" panose="020B0503030101060003" pitchFamily="34" charset="77"/>
              </a:rPr>
              <a:t>Administration</a:t>
            </a:r>
          </a:p>
          <a:p>
            <a:r>
              <a:rPr lang="en-US" dirty="0">
                <a:latin typeface="Raleway" panose="020B0503030101060003" pitchFamily="34" charset="77"/>
              </a:rPr>
              <a:t>Coordination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B012CBB-78FB-E94C-90CC-DE0F9614A618}"/>
              </a:ext>
            </a:extLst>
          </p:cNvPr>
          <p:cNvSpPr/>
          <p:nvPr/>
        </p:nvSpPr>
        <p:spPr>
          <a:xfrm>
            <a:off x="3744759" y="682730"/>
            <a:ext cx="6165533" cy="6165533"/>
          </a:xfrm>
          <a:prstGeom prst="ellipse">
            <a:avLst/>
          </a:prstGeom>
          <a:gradFill flip="none" rotWithShape="1">
            <a:gsLst>
              <a:gs pos="0">
                <a:srgbClr val="4F81BD">
                  <a:alpha val="95000"/>
                </a:srgbClr>
              </a:gs>
              <a:gs pos="36000">
                <a:srgbClr val="5CA3FB">
                  <a:alpha val="60000"/>
                </a:srgbClr>
              </a:gs>
              <a:gs pos="100000">
                <a:srgbClr val="FE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r"/>
            <a:r>
              <a:rPr lang="en-US" dirty="0">
                <a:latin typeface="Raleway" panose="020B0503030101060003" pitchFamily="34" charset="77"/>
              </a:rPr>
              <a:t>Needs Assessment</a:t>
            </a:r>
          </a:p>
          <a:p>
            <a:pPr algn="r"/>
            <a:r>
              <a:rPr lang="en-US" dirty="0">
                <a:latin typeface="Raleway" panose="020B0503030101060003" pitchFamily="34" charset="77"/>
              </a:rPr>
              <a:t>Prioritization</a:t>
            </a:r>
          </a:p>
          <a:p>
            <a:pPr algn="r"/>
            <a:r>
              <a:rPr lang="en-US" dirty="0">
                <a:latin typeface="Raleway" panose="020B0503030101060003" pitchFamily="34" charset="77"/>
              </a:rPr>
              <a:t>Execution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7DE00A-0F4E-D845-96DB-A1008C25DE4E}"/>
              </a:ext>
            </a:extLst>
          </p:cNvPr>
          <p:cNvGrpSpPr/>
          <p:nvPr/>
        </p:nvGrpSpPr>
        <p:grpSpPr>
          <a:xfrm>
            <a:off x="2462028" y="3836982"/>
            <a:ext cx="824653" cy="824653"/>
            <a:chOff x="5965957" y="814741"/>
            <a:chExt cx="934959" cy="93495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031AF9-CD49-2646-9B3F-DAF6C1D13091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8" name="Google Shape;19;p2" descr="DataONE_South America LOGO.tif">
              <a:extLst>
                <a:ext uri="{FF2B5EF4-FFF2-40B4-BE49-F238E27FC236}">
                  <a16:creationId xmlns:a16="http://schemas.microsoft.com/office/drawing/2014/main" id="{22C28448-6701-9443-854A-098487E6D2F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AD85D0-97DE-8A4C-93B5-FF81647748B4}"/>
              </a:ext>
            </a:extLst>
          </p:cNvPr>
          <p:cNvGrpSpPr/>
          <p:nvPr/>
        </p:nvGrpSpPr>
        <p:grpSpPr>
          <a:xfrm>
            <a:off x="2520872" y="3836982"/>
            <a:ext cx="824653" cy="824653"/>
            <a:chOff x="5965957" y="814741"/>
            <a:chExt cx="934959" cy="93495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017775-08A5-BA49-91BE-A09E594B0DE9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11" name="Google Shape;19;p2" descr="DataONE_South America LOGO.tif">
              <a:extLst>
                <a:ext uri="{FF2B5EF4-FFF2-40B4-BE49-F238E27FC236}">
                  <a16:creationId xmlns:a16="http://schemas.microsoft.com/office/drawing/2014/main" id="{BA42DDB1-1B07-5648-82CC-951AC43256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17DB93-706D-1444-87A8-A1101AF6093C}"/>
              </a:ext>
            </a:extLst>
          </p:cNvPr>
          <p:cNvGrpSpPr/>
          <p:nvPr/>
        </p:nvGrpSpPr>
        <p:grpSpPr>
          <a:xfrm>
            <a:off x="2589836" y="3839460"/>
            <a:ext cx="824653" cy="824653"/>
            <a:chOff x="5965957" y="814741"/>
            <a:chExt cx="934959" cy="93495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934258-30C1-A243-A583-D98129E7F2A9}"/>
                </a:ext>
              </a:extLst>
            </p:cNvPr>
            <p:cNvSpPr/>
            <p:nvPr/>
          </p:nvSpPr>
          <p:spPr>
            <a:xfrm>
              <a:off x="5965957" y="814741"/>
              <a:ext cx="934959" cy="9349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aleway" panose="020B0503030101060003" pitchFamily="34" charset="77"/>
              </a:endParaRPr>
            </a:p>
          </p:txBody>
        </p:sp>
        <p:pic>
          <p:nvPicPr>
            <p:cNvPr id="14" name="Google Shape;19;p2" descr="DataONE_South America LOGO.tif">
              <a:extLst>
                <a:ext uri="{FF2B5EF4-FFF2-40B4-BE49-F238E27FC236}">
                  <a16:creationId xmlns:a16="http://schemas.microsoft.com/office/drawing/2014/main" id="{8A8A3066-BB22-744A-B40A-4011B982BFC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37801" y="1187728"/>
              <a:ext cx="791269" cy="1889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7A34012-5925-C04C-BDA2-05379511E48D}"/>
              </a:ext>
            </a:extLst>
          </p:cNvPr>
          <p:cNvSpPr/>
          <p:nvPr/>
        </p:nvSpPr>
        <p:spPr>
          <a:xfrm>
            <a:off x="3834126" y="3586996"/>
            <a:ext cx="418769" cy="41876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anose="020B0503030101060003" pitchFamily="34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1F05968-1FFA-4648-8CEC-73FD975E57B6}"/>
              </a:ext>
            </a:extLst>
          </p:cNvPr>
          <p:cNvSpPr/>
          <p:nvPr/>
        </p:nvSpPr>
        <p:spPr>
          <a:xfrm>
            <a:off x="3872676" y="308026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32227F-D353-8740-BC35-BDA383675F86}"/>
              </a:ext>
            </a:extLst>
          </p:cNvPr>
          <p:cNvSpPr/>
          <p:nvPr/>
        </p:nvSpPr>
        <p:spPr>
          <a:xfrm>
            <a:off x="3947229" y="308026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5E7A0FB-59DA-A341-BBD2-4D8F64B77787}"/>
              </a:ext>
            </a:extLst>
          </p:cNvPr>
          <p:cNvSpPr/>
          <p:nvPr/>
        </p:nvSpPr>
        <p:spPr>
          <a:xfrm>
            <a:off x="4021783" y="308026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pic>
        <p:nvPicPr>
          <p:cNvPr id="42" name="Google Shape;19;p2" descr="DataONE_South America LOGO.tif">
            <a:extLst>
              <a:ext uri="{FF2B5EF4-FFF2-40B4-BE49-F238E27FC236}">
                <a16:creationId xmlns:a16="http://schemas.microsoft.com/office/drawing/2014/main" id="{5D002893-FD2A-6E40-8B2C-A3ACF45FDB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8075" y="1955158"/>
            <a:ext cx="832903" cy="1989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96BF56-C1ED-5F44-93B4-F9FBD215C802}"/>
              </a:ext>
            </a:extLst>
          </p:cNvPr>
          <p:cNvSpPr txBox="1"/>
          <p:nvPr/>
        </p:nvSpPr>
        <p:spPr>
          <a:xfrm>
            <a:off x="1806505" y="2415542"/>
            <a:ext cx="2583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77"/>
              </a:rPr>
              <a:t>Institutional Home (i.e. UCSB) or free-standing incorporated entity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59FFBA-7AC2-EF42-BB14-99D4E34ABE38}"/>
              </a:ext>
            </a:extLst>
          </p:cNvPr>
          <p:cNvSpPr txBox="1"/>
          <p:nvPr/>
        </p:nvSpPr>
        <p:spPr>
          <a:xfrm>
            <a:off x="5535888" y="1132595"/>
            <a:ext cx="2583275" cy="1815882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anose="020B0503030101060003" pitchFamily="34" charset="77"/>
              </a:rPr>
              <a:t>Community Roles/Structures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anose="020B0503030101060003" pitchFamily="34" charset="77"/>
              </a:rPr>
              <a:t>Membership Organization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anose="020B0503030101060003" pitchFamily="34" charset="77"/>
              </a:rPr>
              <a:t>Advisory Board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anose="020B0503030101060003" pitchFamily="34" charset="77"/>
              </a:rPr>
              <a:t>Community Managed Development Projects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anose="020B0503030101060003" pitchFamily="34" charset="77"/>
              </a:rPr>
              <a:t>Collaborative Proposals</a:t>
            </a:r>
          </a:p>
          <a:p>
            <a:pPr marL="122236" indent="-12223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anose="020B0503030101060003" pitchFamily="34" charset="77"/>
              </a:rPr>
              <a:t>Funding Agencies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ADE8A7-5DAC-E04B-8F8A-DEE9A9945408}"/>
              </a:ext>
            </a:extLst>
          </p:cNvPr>
          <p:cNvSpPr/>
          <p:nvPr/>
        </p:nvSpPr>
        <p:spPr>
          <a:xfrm>
            <a:off x="4096336" y="3080263"/>
            <a:ext cx="418768" cy="418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MN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8EB0D8-5956-AC42-B7CB-9547040575C9}"/>
              </a:ext>
            </a:extLst>
          </p:cNvPr>
          <p:cNvSpPr/>
          <p:nvPr/>
        </p:nvSpPr>
        <p:spPr>
          <a:xfrm>
            <a:off x="3901529" y="3586996"/>
            <a:ext cx="418769" cy="41876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anose="020B0503030101060003" pitchFamily="34" charset="77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B8849F7-4882-374F-8BAF-813E5C4D6DAB}"/>
              </a:ext>
            </a:extLst>
          </p:cNvPr>
          <p:cNvSpPr/>
          <p:nvPr/>
        </p:nvSpPr>
        <p:spPr>
          <a:xfrm>
            <a:off x="3968930" y="3586996"/>
            <a:ext cx="418769" cy="41876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anose="020B0503030101060003" pitchFamily="34" charset="77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9737FF6-0259-CF4D-9E54-B8CBAF9AFCDC}"/>
              </a:ext>
            </a:extLst>
          </p:cNvPr>
          <p:cNvSpPr txBox="1">
            <a:spLocks/>
          </p:cNvSpPr>
          <p:nvPr/>
        </p:nvSpPr>
        <p:spPr>
          <a:xfrm>
            <a:off x="93267" y="134975"/>
            <a:ext cx="8957468" cy="549507"/>
          </a:xfrm>
          <a:prstGeom prst="rect">
            <a:avLst/>
          </a:prstGeom>
        </p:spPr>
        <p:txBody>
          <a:bodyPr vert="horz" lIns="45732" tIns="22867" rIns="45732" bIns="22867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1"/>
                </a:solidFill>
                <a:latin typeface="Raleway"/>
                <a:ea typeface="Raleway" panose="020B0503030101060003" pitchFamily="34" charset="77"/>
                <a:cs typeface="Raleway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00" b="0" i="0" u="none" strike="noStrike" cap="none">
                <a:solidFill>
                  <a:schemeClr val="accent4"/>
                </a:solidFill>
                <a:latin typeface="Raleway"/>
                <a:ea typeface="Arial"/>
                <a:cs typeface="Raleway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rgbClr val="D4550F"/>
                </a:solidFill>
              </a:rPr>
              <a:t>Translation into a governance and operational model</a:t>
            </a:r>
          </a:p>
        </p:txBody>
      </p:sp>
      <p:pic>
        <p:nvPicPr>
          <p:cNvPr id="32" name="Graphic 31" descr="Bar chart">
            <a:extLst>
              <a:ext uri="{FF2B5EF4-FFF2-40B4-BE49-F238E27FC236}">
                <a16:creationId xmlns:a16="http://schemas.microsoft.com/office/drawing/2014/main" id="{8ECAA41C-532D-3447-AE0A-1B9882BC0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0466" y="5217756"/>
            <a:ext cx="555205" cy="555205"/>
          </a:xfrm>
          <a:prstGeom prst="rect">
            <a:avLst/>
          </a:prstGeom>
        </p:spPr>
      </p:pic>
      <p:pic>
        <p:nvPicPr>
          <p:cNvPr id="33" name="Graphic 32" descr="Magnifying glass">
            <a:extLst>
              <a:ext uri="{FF2B5EF4-FFF2-40B4-BE49-F238E27FC236}">
                <a16:creationId xmlns:a16="http://schemas.microsoft.com/office/drawing/2014/main" id="{6914C678-1F0E-B541-8C9A-1F9A62104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4658" y="5864954"/>
            <a:ext cx="555207" cy="555207"/>
          </a:xfrm>
          <a:prstGeom prst="rect">
            <a:avLst/>
          </a:prstGeom>
        </p:spPr>
      </p:pic>
      <p:pic>
        <p:nvPicPr>
          <p:cNvPr id="41" name="Graphic 40" descr="Books">
            <a:extLst>
              <a:ext uri="{FF2B5EF4-FFF2-40B4-BE49-F238E27FC236}">
                <a16:creationId xmlns:a16="http://schemas.microsoft.com/office/drawing/2014/main" id="{FBF001A6-E1A3-7442-BD5A-B797754F47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1725" y="5441641"/>
            <a:ext cx="555207" cy="555207"/>
          </a:xfrm>
          <a:prstGeom prst="rect">
            <a:avLst/>
          </a:prstGeom>
        </p:spPr>
      </p:pic>
      <p:pic>
        <p:nvPicPr>
          <p:cNvPr id="43" name="Graphic 42" descr="Document">
            <a:extLst>
              <a:ext uri="{FF2B5EF4-FFF2-40B4-BE49-F238E27FC236}">
                <a16:creationId xmlns:a16="http://schemas.microsoft.com/office/drawing/2014/main" id="{F6742D05-4F2B-7B4B-99AE-D7C874989E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91613" y="5219635"/>
            <a:ext cx="555207" cy="555207"/>
          </a:xfrm>
          <a:prstGeom prst="rect">
            <a:avLst/>
          </a:prstGeom>
        </p:spPr>
      </p:pic>
      <p:pic>
        <p:nvPicPr>
          <p:cNvPr id="47" name="Graphic 46" descr="Puzzle">
            <a:extLst>
              <a:ext uri="{FF2B5EF4-FFF2-40B4-BE49-F238E27FC236}">
                <a16:creationId xmlns:a16="http://schemas.microsoft.com/office/drawing/2014/main" id="{227DD23D-67B8-1D42-9350-8A80020818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69947" y="5849645"/>
            <a:ext cx="555207" cy="5552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ACA6BC3-B4FC-0D47-B721-27D26C8E61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1948" y="4644789"/>
            <a:ext cx="912451" cy="45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CFF9B-8EC9-0549-A9C8-39AC1EB3FAA1}"/>
              </a:ext>
            </a:extLst>
          </p:cNvPr>
          <p:cNvSpPr txBox="1"/>
          <p:nvPr/>
        </p:nvSpPr>
        <p:spPr>
          <a:xfrm>
            <a:off x="602378" y="5748704"/>
            <a:ext cx="19291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" dirty="0"/>
              <a:t>https://</a:t>
            </a:r>
            <a:r>
              <a:rPr lang="en-US" sz="450" dirty="0" err="1"/>
              <a:t>www.uts.edu.au</a:t>
            </a:r>
            <a:r>
              <a:rPr lang="en-US" sz="450" dirty="0"/>
              <a:t>/about/</a:t>
            </a:r>
            <a:r>
              <a:rPr lang="en-US" sz="450" dirty="0" err="1"/>
              <a:t>uts</a:t>
            </a:r>
            <a:r>
              <a:rPr lang="en-US" sz="450" dirty="0"/>
              <a:t>-business-school/our-research/</a:t>
            </a:r>
          </a:p>
          <a:p>
            <a:r>
              <a:rPr lang="en-US" sz="450" dirty="0"/>
              <a:t>hub-sustainable-enterprise/</a:t>
            </a:r>
            <a:r>
              <a:rPr lang="en-US" sz="450" dirty="0" err="1"/>
              <a:t>anthropocene</a:t>
            </a:r>
            <a:r>
              <a:rPr lang="en-US" sz="450" dirty="0"/>
              <a:t>-transition-project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38750-ACD9-C64E-9945-3F6EA84A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8" y="3344174"/>
            <a:ext cx="1929119" cy="2234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5185D-B7FE-5A49-A1A9-89E2AA8EA2C4}"/>
              </a:ext>
            </a:extLst>
          </p:cNvPr>
          <p:cNvSpPr txBox="1"/>
          <p:nvPr/>
        </p:nvSpPr>
        <p:spPr>
          <a:xfrm>
            <a:off x="1104550" y="293308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30E94-0D4C-734D-B3D5-A2787713C8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242" y="1655305"/>
            <a:ext cx="2215016" cy="2215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FEF63-FEAE-704C-8BC6-868F38FD91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804" y="2026891"/>
            <a:ext cx="1197438" cy="1598063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A2374-1DE7-CA42-BA5F-584AE49830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138" y="1533748"/>
            <a:ext cx="1009812" cy="1431217"/>
          </a:xfrm>
          <a:prstGeom prst="rect">
            <a:avLst/>
          </a:prstGeom>
          <a:ln w="28575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D72FA2-6CCD-C342-BD9B-E909DF3E9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44" y="3726739"/>
            <a:ext cx="2215014" cy="1720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5D83DF-F9D5-A341-B0BA-8170D178C5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93" y="3828998"/>
            <a:ext cx="2639734" cy="849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2D60E2-B945-F443-B616-6703A4427F67}"/>
              </a:ext>
            </a:extLst>
          </p:cNvPr>
          <p:cNvSpPr txBox="1"/>
          <p:nvPr/>
        </p:nvSpPr>
        <p:spPr>
          <a:xfrm>
            <a:off x="3492041" y="5490562"/>
            <a:ext cx="23855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0B0F0"/>
                </a:solidFill>
                <a:latin typeface="Baghdad" pitchFamily="2" charset="-78"/>
                <a:cs typeface="Baghdad" pitchFamily="2" charset="-78"/>
              </a:rPr>
              <a:t>Sustain</a:t>
            </a:r>
            <a:r>
              <a:rPr lang="en-US" sz="2700" b="1" dirty="0">
                <a:solidFill>
                  <a:srgbClr val="00B050"/>
                </a:solidFill>
                <a:latin typeface="Baghdad" pitchFamily="2" charset="-78"/>
                <a:cs typeface="Baghdad" pitchFamily="2" charset="-78"/>
              </a:rPr>
              <a:t>ability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3DF75272-78FF-B840-8F90-046AF23F30DB}"/>
              </a:ext>
            </a:extLst>
          </p:cNvPr>
          <p:cNvSpPr txBox="1">
            <a:spLocks/>
          </p:cNvSpPr>
          <p:nvPr/>
        </p:nvSpPr>
        <p:spPr>
          <a:xfrm>
            <a:off x="8756373" y="5727424"/>
            <a:ext cx="354656" cy="1697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F55EFAA-459D-C540-A99B-51BBCBF043E1}" type="slidenum">
              <a:rPr lang="en-US" sz="1349" b="1">
                <a:solidFill>
                  <a:srgbClr val="0070C0"/>
                </a:solidFill>
              </a:rPr>
              <a:pPr>
                <a:defRPr/>
              </a:pPr>
              <a:t>23</a:t>
            </a:fld>
            <a:endParaRPr lang="en-US" sz="1349" b="1" dirty="0">
              <a:solidFill>
                <a:srgbClr val="0070C0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381493E-F5D3-AC44-B01E-576172AFAF95}"/>
              </a:ext>
            </a:extLst>
          </p:cNvPr>
          <p:cNvSpPr txBox="1">
            <a:spLocks/>
          </p:cNvSpPr>
          <p:nvPr/>
        </p:nvSpPr>
        <p:spPr>
          <a:xfrm>
            <a:off x="1212951" y="134850"/>
            <a:ext cx="6718101" cy="5489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algn="ctr"/>
            <a:r>
              <a:rPr lang="en-US" sz="3200" b="1" dirty="0">
                <a:solidFill>
                  <a:srgbClr val="D4550F"/>
                </a:solidFill>
                <a:latin typeface="Raleway"/>
              </a:rPr>
              <a:t>Conversation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E966C8-2E72-0341-A183-358FF759FDE0}"/>
              </a:ext>
            </a:extLst>
          </p:cNvPr>
          <p:cNvSpPr/>
          <p:nvPr/>
        </p:nvSpPr>
        <p:spPr>
          <a:xfrm>
            <a:off x="7626784" y="3726739"/>
            <a:ext cx="1447669" cy="115574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3E40F-9BAA-44F7-8277-F22B913112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What research data support does the academy need?</a:t>
            </a:r>
          </a:p>
          <a:p>
            <a:endParaRPr lang="en-US" sz="1600" dirty="0"/>
          </a:p>
          <a:p>
            <a:r>
              <a:rPr lang="en-US" sz="1600" dirty="0"/>
              <a:t>Research data discovery?</a:t>
            </a:r>
          </a:p>
          <a:p>
            <a:endParaRPr lang="en-US" sz="1600" dirty="0"/>
          </a:p>
          <a:p>
            <a:r>
              <a:rPr lang="en-US" sz="1600" dirty="0"/>
              <a:t>Research data storage?</a:t>
            </a:r>
          </a:p>
          <a:p>
            <a:endParaRPr lang="en-US" sz="1600" dirty="0"/>
          </a:p>
          <a:p>
            <a:r>
              <a:rPr lang="en-US" sz="1600" dirty="0"/>
              <a:t>Research data preservation?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795A-B228-45A3-968C-BE794EBCD8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dirty="0"/>
              <a:t>Conversation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6406A-51D4-474D-8899-5B540E7779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/>
              <a:t>Data management education and outreach?</a:t>
            </a:r>
          </a:p>
          <a:p>
            <a:endParaRPr lang="en-US" sz="1600" dirty="0"/>
          </a:p>
          <a:p>
            <a:pPr lvl="1"/>
            <a:r>
              <a:rPr lang="en-US" sz="1600" dirty="0"/>
              <a:t>Researchers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Graduate / professional students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Undergraduates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Librarians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Staff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2411-7CB8-4F3D-93D9-A8DAD1624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dirty="0"/>
              <a:t>Community Needs In the Contemporary Landscape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AE9B0-5B53-45FF-B115-F75A21797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993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3E40F-9BAA-44F7-8277-F22B913112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What research data support does the academy need?</a:t>
            </a:r>
          </a:p>
          <a:p>
            <a:endParaRPr lang="en-US" sz="1600" dirty="0"/>
          </a:p>
          <a:p>
            <a:r>
              <a:rPr lang="en-US" sz="1600" dirty="0"/>
              <a:t>Research data discovery?</a:t>
            </a:r>
          </a:p>
          <a:p>
            <a:endParaRPr lang="en-US" sz="1600" dirty="0"/>
          </a:p>
          <a:p>
            <a:r>
              <a:rPr lang="en-US" sz="1600" dirty="0"/>
              <a:t>Research data storage?</a:t>
            </a:r>
          </a:p>
          <a:p>
            <a:endParaRPr lang="en-US" sz="1600" dirty="0"/>
          </a:p>
          <a:p>
            <a:r>
              <a:rPr lang="en-US" sz="1600" dirty="0"/>
              <a:t>Research data preservation?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795A-B228-45A3-968C-BE794EBCD8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dirty="0"/>
              <a:t>Conversation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6406A-51D4-474D-8899-5B540E7779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/>
              <a:t>Data management education and outreach?</a:t>
            </a:r>
          </a:p>
          <a:p>
            <a:endParaRPr lang="en-US" sz="1600" dirty="0"/>
          </a:p>
          <a:p>
            <a:pPr lvl="1"/>
            <a:r>
              <a:rPr lang="en-US" sz="1600" dirty="0"/>
              <a:t>Researchers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Graduate / professional students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Undergraduates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Librarians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Staff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2411-7CB8-4F3D-93D9-A8DAD1624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dirty="0"/>
              <a:t>Community Needs In the Contemporary Landscape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AE9B0-5B53-45FF-B115-F75A21797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4147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3E40F-9BAA-44F7-8277-F22B913112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How can voices from the academy lead </a:t>
            </a:r>
            <a:r>
              <a:rPr lang="en-US" sz="1600" dirty="0" err="1"/>
              <a:t>DataONE</a:t>
            </a:r>
            <a:r>
              <a:rPr lang="en-US" sz="1600" dirty="0"/>
              <a:t>?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795A-B228-45A3-968C-BE794EBCD8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dirty="0"/>
              <a:t>Conversation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2411-7CB8-4F3D-93D9-A8DAD1624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dirty="0"/>
              <a:t>Community Needs In the Contemporary Landscape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AE9B0-5B53-45FF-B115-F75A21797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DF93C3-CA2C-094C-BB5C-C23A2DD651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2150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3E40F-9BAA-44F7-8277-F22B913112A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One-on-one 30 minute conversations</a:t>
            </a:r>
          </a:p>
          <a:p>
            <a:r>
              <a:rPr lang="en-US" sz="1600" dirty="0"/>
              <a:t>Contact &lt;info&gt;.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795A-B228-45A3-968C-BE794EBCD8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cs typeface="Arial"/>
                <a:sym typeface="Arial"/>
              </a:rPr>
              <a:t>Tell Us More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42411-7CB8-4F3D-93D9-A8DAD1624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dirty="0"/>
              <a:t>We want to talk more with you!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AE9B0-5B53-45FF-B115-F75A21797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DF93C3-CA2C-094C-BB5C-C23A2DD651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9687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64F49-A86F-4F46-AF39-5FC604135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4073" y="1380554"/>
            <a:ext cx="7641913" cy="548998"/>
          </a:xfrm>
        </p:spPr>
        <p:txBody>
          <a:bodyPr/>
          <a:lstStyle/>
          <a:p>
            <a:pPr marL="50800" indent="0">
              <a:buNone/>
            </a:pPr>
            <a:r>
              <a:rPr lang="en-US" sz="4800" b="1" dirty="0"/>
              <a:t>EXTRA slides not used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0E75B-8EFE-CC41-8004-D1C66A228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549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3297" y="956100"/>
            <a:ext cx="7963699" cy="412130"/>
          </a:xfrm>
        </p:spPr>
        <p:txBody>
          <a:bodyPr/>
          <a:lstStyle/>
          <a:p>
            <a:pPr marL="50800" indent="0" algn="ctr">
              <a:buNone/>
            </a:pPr>
            <a:r>
              <a:rPr lang="en-US" dirty="0"/>
              <a:t>Increasing Data Literacy through Data Science Training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2"/>
          </p:nvPr>
        </p:nvSpPr>
        <p:spPr>
          <a:xfrm>
            <a:off x="4768406" y="2029433"/>
            <a:ext cx="4054523" cy="3326163"/>
          </a:xfrm>
        </p:spPr>
        <p:txBody>
          <a:bodyPr/>
          <a:lstStyle/>
          <a:p>
            <a:r>
              <a:rPr lang="en-US" sz="1400" b="1" dirty="0"/>
              <a:t>Target Community:</a:t>
            </a:r>
          </a:p>
          <a:p>
            <a:endParaRPr lang="en-US" sz="1400" b="1" dirty="0"/>
          </a:p>
          <a:p>
            <a:endParaRPr lang="en-US" sz="1400" dirty="0"/>
          </a:p>
          <a:p>
            <a:pPr>
              <a:spcAft>
                <a:spcPts val="600"/>
              </a:spcAft>
            </a:pPr>
            <a:endParaRPr lang="en-US" sz="1400" b="1" dirty="0"/>
          </a:p>
          <a:p>
            <a:pPr>
              <a:spcAft>
                <a:spcPts val="600"/>
              </a:spcAft>
            </a:pPr>
            <a:r>
              <a:rPr lang="en-US" sz="1400" b="1" dirty="0"/>
              <a:t>Impact:</a:t>
            </a:r>
          </a:p>
          <a:p>
            <a:pPr marL="0" indent="0"/>
            <a:r>
              <a:rPr lang="en-US" sz="1400" dirty="0"/>
              <a:t>Increase in reproducible science through a larger corpus of well-described, publicly-accessible, high quality data</a:t>
            </a:r>
          </a:p>
          <a:p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b="1" dirty="0"/>
              <a:t>Outcomes/Products:</a:t>
            </a:r>
          </a:p>
          <a:p>
            <a:pPr marL="114300" indent="-114300"/>
            <a:r>
              <a:rPr lang="en-US" sz="1400" dirty="0"/>
              <a:t>Established data science training institute offering intensive tailored training to end users</a:t>
            </a:r>
          </a:p>
          <a:p>
            <a:pPr marL="114300" indent="-114300"/>
            <a:r>
              <a:rPr lang="en-US" sz="1400" dirty="0"/>
              <a:t>Trainer-the-trainer programs providing support and education to two distinct communities</a:t>
            </a:r>
          </a:p>
          <a:p>
            <a:pPr marL="647842" lvl="1" indent="-114300"/>
            <a:r>
              <a:rPr lang="en-US" sz="1400" dirty="0"/>
              <a:t>Domain faculty</a:t>
            </a:r>
          </a:p>
          <a:p>
            <a:pPr marL="647842" lvl="1" indent="-114300"/>
            <a:r>
              <a:rPr lang="en-US" sz="1400" dirty="0"/>
              <a:t>Librarians</a:t>
            </a:r>
          </a:p>
          <a:p>
            <a:pPr marL="114300" indent="-114300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4654" y="1549807"/>
            <a:ext cx="8498275" cy="286751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1800" dirty="0"/>
              <a:t>Data Science Training Institute and Train-the-Trainer Community Building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41155" y="2383487"/>
            <a:ext cx="900969" cy="283766"/>
          </a:xfrm>
          <a:prstGeom prst="roundRect">
            <a:avLst/>
          </a:prstGeom>
          <a:solidFill>
            <a:srgbClr val="FFDFCF">
              <a:alpha val="40000"/>
            </a:srgbClr>
          </a:solidFill>
          <a:ln w="12700" cap="flat">
            <a:solidFill>
              <a:srgbClr val="FFDFC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Researchers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877451" y="2383487"/>
            <a:ext cx="900969" cy="28376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Repositories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859303" y="2383487"/>
            <a:ext cx="900969" cy="283766"/>
          </a:xfrm>
          <a:prstGeom prst="roundRect">
            <a:avLst/>
          </a:prstGeom>
          <a:solidFill>
            <a:srgbClr val="FEC7C9">
              <a:alpha val="30000"/>
            </a:srgbClr>
          </a:solidFill>
          <a:ln w="12700" cap="flat">
            <a:solidFill>
              <a:srgbClr val="FEC7C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Funders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895598" y="2383487"/>
            <a:ext cx="900969" cy="283766"/>
          </a:xfrm>
          <a:prstGeom prst="roundRect">
            <a:avLst/>
          </a:prstGeom>
          <a:solidFill>
            <a:srgbClr val="D7FED1">
              <a:alpha val="30000"/>
            </a:srgbClr>
          </a:solidFill>
          <a:ln w="12700" cap="flat">
            <a:solidFill>
              <a:srgbClr val="D7FED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2">
                    <a:lumMod val="90000"/>
                  </a:schemeClr>
                </a:solidFill>
                <a:ea typeface="+mn-ea"/>
                <a:sym typeface="Helvetica Light"/>
              </a:rPr>
              <a:t>Libraries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848604" y="2390938"/>
            <a:ext cx="900969" cy="283766"/>
          </a:xfrm>
          <a:prstGeom prst="roundRect">
            <a:avLst/>
          </a:prstGeom>
          <a:solidFill>
            <a:srgbClr val="FF6600"/>
          </a:solidFill>
          <a:ln w="12700" cap="flat">
            <a:solidFill>
              <a:srgbClr val="FF66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chemeClr val="bg1"/>
                </a:solidFill>
                <a:ea typeface="+mn-ea"/>
                <a:sym typeface="Helvetica Light"/>
              </a:rPr>
              <a:t>Researchers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928182" y="2384115"/>
            <a:ext cx="900969" cy="283766"/>
          </a:xfrm>
          <a:prstGeom prst="roundRect">
            <a:avLst/>
          </a:prstGeom>
          <a:solidFill>
            <a:srgbClr val="108001"/>
          </a:solidFill>
          <a:ln w="12700" cap="flat">
            <a:solidFill>
              <a:srgbClr val="10800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>
              <a:buClrTx/>
            </a:pPr>
            <a:r>
              <a:rPr lang="en-US" sz="1000" b="1" dirty="0">
                <a:solidFill>
                  <a:srgbClr val="FFFFFF"/>
                </a:solidFill>
                <a:ea typeface="+mn-ea"/>
                <a:sym typeface="Helvetica Light"/>
              </a:rPr>
              <a:t>Librarians</a:t>
            </a:r>
          </a:p>
        </p:txBody>
      </p:sp>
      <p:pic>
        <p:nvPicPr>
          <p:cNvPr id="2" name="Picture 1" descr="IMG_424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2" y="2111970"/>
            <a:ext cx="3757154" cy="28178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0477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Briefing Goal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12238" y="925727"/>
            <a:ext cx="6718101" cy="602131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2000" dirty="0"/>
              <a:t>Engage Key Stakeholders in the New Landscape</a:t>
            </a:r>
          </a:p>
          <a:p>
            <a:pPr marL="5080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2D00EF-4ED9-F44C-91B2-B0B888DDCBA8}"/>
              </a:ext>
            </a:extLst>
          </p:cNvPr>
          <p:cNvGrpSpPr/>
          <p:nvPr/>
        </p:nvGrpSpPr>
        <p:grpSpPr>
          <a:xfrm>
            <a:off x="5036627" y="1477795"/>
            <a:ext cx="2319777" cy="1858464"/>
            <a:chOff x="2220367" y="2073499"/>
            <a:chExt cx="2319777" cy="18584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8DE97B4-70F8-C540-B2B9-58FF0DCC438E}"/>
                </a:ext>
              </a:extLst>
            </p:cNvPr>
            <p:cNvGrpSpPr/>
            <p:nvPr/>
          </p:nvGrpSpPr>
          <p:grpSpPr>
            <a:xfrm>
              <a:off x="2220367" y="2073499"/>
              <a:ext cx="2319777" cy="1738999"/>
              <a:chOff x="201168" y="849237"/>
              <a:chExt cx="4308017" cy="2884563"/>
            </a:xfrm>
          </p:grpSpPr>
          <p:sp>
            <p:nvSpPr>
              <p:cNvPr id="10" name="Google Shape;382;p36">
                <a:extLst>
                  <a:ext uri="{FF2B5EF4-FFF2-40B4-BE49-F238E27FC236}">
                    <a16:creationId xmlns:a16="http://schemas.microsoft.com/office/drawing/2014/main" id="{5084DBC4-AD98-C54A-8EE5-B702E5025DB5}"/>
                  </a:ext>
                </a:extLst>
              </p:cNvPr>
              <p:cNvSpPr/>
              <p:nvPr/>
            </p:nvSpPr>
            <p:spPr>
              <a:xfrm>
                <a:off x="201168" y="849237"/>
                <a:ext cx="4308017" cy="2884563"/>
              </a:xfrm>
              <a:prstGeom prst="roundRect">
                <a:avLst>
                  <a:gd name="adj" fmla="val 2664"/>
                </a:avLst>
              </a:prstGeom>
              <a:solidFill>
                <a:schemeClr val="lt1"/>
              </a:solidFill>
              <a:ln w="9525" cap="flat" cmpd="sng">
                <a:solidFill>
                  <a:srgbClr val="1D1B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" name="Google Shape;388;p36" descr="woo.png">
                <a:extLst>
                  <a:ext uri="{FF2B5EF4-FFF2-40B4-BE49-F238E27FC236}">
                    <a16:creationId xmlns:a16="http://schemas.microsoft.com/office/drawing/2014/main" id="{7634D983-526A-7F4A-B6B8-6740BB5DEA5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389464" y="1028797"/>
                <a:ext cx="1930216" cy="2254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" name="Google Shape;390;p36">
              <a:extLst>
                <a:ext uri="{FF2B5EF4-FFF2-40B4-BE49-F238E27FC236}">
                  <a16:creationId xmlns:a16="http://schemas.microsoft.com/office/drawing/2014/main" id="{CC74446F-5EEA-3D46-B3D7-834E22F076FA}"/>
                </a:ext>
              </a:extLst>
            </p:cNvPr>
            <p:cNvSpPr txBox="1"/>
            <p:nvPr/>
          </p:nvSpPr>
          <p:spPr>
            <a:xfrm>
              <a:off x="2538814" y="3542313"/>
              <a:ext cx="1620313" cy="389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E6314-4A2C-9141-AEAF-16BCB2B4D5DB}"/>
              </a:ext>
            </a:extLst>
          </p:cNvPr>
          <p:cNvGrpSpPr/>
          <p:nvPr/>
        </p:nvGrpSpPr>
        <p:grpSpPr>
          <a:xfrm>
            <a:off x="1181160" y="4381387"/>
            <a:ext cx="2614981" cy="1819392"/>
            <a:chOff x="6505575" y="2069288"/>
            <a:chExt cx="2614981" cy="1819392"/>
          </a:xfrm>
        </p:grpSpPr>
        <p:sp>
          <p:nvSpPr>
            <p:cNvPr id="13" name="Google Shape;384;p36">
              <a:extLst>
                <a:ext uri="{FF2B5EF4-FFF2-40B4-BE49-F238E27FC236}">
                  <a16:creationId xmlns:a16="http://schemas.microsoft.com/office/drawing/2014/main" id="{48888A1E-1599-B240-A855-3D3DCBAB4067}"/>
                </a:ext>
              </a:extLst>
            </p:cNvPr>
            <p:cNvSpPr/>
            <p:nvPr/>
          </p:nvSpPr>
          <p:spPr>
            <a:xfrm>
              <a:off x="6623055" y="2069288"/>
              <a:ext cx="2319777" cy="1738999"/>
            </a:xfrm>
            <a:prstGeom prst="roundRect">
              <a:avLst>
                <a:gd name="adj" fmla="val 2664"/>
              </a:avLst>
            </a:prstGeom>
            <a:solidFill>
              <a:srgbClr val="FFFFFF"/>
            </a:solidFill>
            <a:ln w="9525" cap="flat" cmpd="sng">
              <a:solidFill>
                <a:srgbClr val="1D1B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91;p36">
              <a:extLst>
                <a:ext uri="{FF2B5EF4-FFF2-40B4-BE49-F238E27FC236}">
                  <a16:creationId xmlns:a16="http://schemas.microsoft.com/office/drawing/2014/main" id="{C01E6980-32E7-6642-83A5-618D43E1B9B5}"/>
                </a:ext>
              </a:extLst>
            </p:cNvPr>
            <p:cNvSpPr txBox="1"/>
            <p:nvPr/>
          </p:nvSpPr>
          <p:spPr>
            <a:xfrm>
              <a:off x="6505575" y="3499030"/>
              <a:ext cx="2614981" cy="389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" name="Google Shape;392;p36" descr="asset-disposition-and-equipment-remarketing1.jpg">
              <a:extLst>
                <a:ext uri="{FF2B5EF4-FFF2-40B4-BE49-F238E27FC236}">
                  <a16:creationId xmlns:a16="http://schemas.microsoft.com/office/drawing/2014/main" id="{2394F0C4-4F85-7B4F-B9CF-8156561D363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4700" y="2124511"/>
              <a:ext cx="1390650" cy="12007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BE645C-9000-F640-839C-4953AB22006C}"/>
              </a:ext>
            </a:extLst>
          </p:cNvPr>
          <p:cNvGrpSpPr/>
          <p:nvPr/>
        </p:nvGrpSpPr>
        <p:grpSpPr>
          <a:xfrm>
            <a:off x="5058125" y="4421584"/>
            <a:ext cx="2319777" cy="1738999"/>
            <a:chOff x="6623055" y="4964390"/>
            <a:chExt cx="2319777" cy="1738999"/>
          </a:xfrm>
        </p:grpSpPr>
        <p:sp>
          <p:nvSpPr>
            <p:cNvPr id="17" name="Google Shape;386;p36">
              <a:extLst>
                <a:ext uri="{FF2B5EF4-FFF2-40B4-BE49-F238E27FC236}">
                  <a16:creationId xmlns:a16="http://schemas.microsoft.com/office/drawing/2014/main" id="{5D9B4659-1953-B24E-A510-04D416B2A997}"/>
                </a:ext>
              </a:extLst>
            </p:cNvPr>
            <p:cNvSpPr/>
            <p:nvPr/>
          </p:nvSpPr>
          <p:spPr>
            <a:xfrm>
              <a:off x="6623055" y="4964390"/>
              <a:ext cx="2319777" cy="1738999"/>
            </a:xfrm>
            <a:prstGeom prst="roundRect">
              <a:avLst>
                <a:gd name="adj" fmla="val 2664"/>
              </a:avLst>
            </a:prstGeom>
            <a:solidFill>
              <a:srgbClr val="FFFFFF"/>
            </a:solidFill>
            <a:ln w="9525" cap="flat" cmpd="sng">
              <a:solidFill>
                <a:srgbClr val="1D1B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" name="Google Shape;387;p36" descr="screen-capture-47.png">
              <a:extLst>
                <a:ext uri="{FF2B5EF4-FFF2-40B4-BE49-F238E27FC236}">
                  <a16:creationId xmlns:a16="http://schemas.microsoft.com/office/drawing/2014/main" id="{986FCB6A-3D04-F049-A77F-172C289D6F3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11217" y="5035016"/>
              <a:ext cx="635154" cy="661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393;p36">
              <a:extLst>
                <a:ext uri="{FF2B5EF4-FFF2-40B4-BE49-F238E27FC236}">
                  <a16:creationId xmlns:a16="http://schemas.microsoft.com/office/drawing/2014/main" id="{067D0305-24FE-4C47-A716-5F907A60288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62157" y="5869183"/>
              <a:ext cx="564972" cy="523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94;p36">
              <a:extLst>
                <a:ext uri="{FF2B5EF4-FFF2-40B4-BE49-F238E27FC236}">
                  <a16:creationId xmlns:a16="http://schemas.microsoft.com/office/drawing/2014/main" id="{AED0FD78-E397-554A-BF4F-F39721A7AFA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28256" y="5442419"/>
              <a:ext cx="646750" cy="31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395;p36">
              <a:extLst>
                <a:ext uri="{FF2B5EF4-FFF2-40B4-BE49-F238E27FC236}">
                  <a16:creationId xmlns:a16="http://schemas.microsoft.com/office/drawing/2014/main" id="{3C95C5B8-5FB7-E049-B256-61AC5947397D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80280" y="5845885"/>
              <a:ext cx="497027" cy="36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396;p36">
              <a:extLst>
                <a:ext uri="{FF2B5EF4-FFF2-40B4-BE49-F238E27FC236}">
                  <a16:creationId xmlns:a16="http://schemas.microsoft.com/office/drawing/2014/main" id="{8379D5D7-AFD8-B747-812E-D01EBCA67CC6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576031" y="5095714"/>
              <a:ext cx="996545" cy="247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397;p36">
              <a:extLst>
                <a:ext uri="{FF2B5EF4-FFF2-40B4-BE49-F238E27FC236}">
                  <a16:creationId xmlns:a16="http://schemas.microsoft.com/office/drawing/2014/main" id="{0919DF00-D48E-0546-B4F0-86EC840ADBF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389726" y="5473500"/>
              <a:ext cx="635154" cy="28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398;p36">
              <a:extLst>
                <a:ext uri="{FF2B5EF4-FFF2-40B4-BE49-F238E27FC236}">
                  <a16:creationId xmlns:a16="http://schemas.microsoft.com/office/drawing/2014/main" id="{7CC825F9-4B36-A444-857B-AE5F634C4971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389448" y="5836264"/>
              <a:ext cx="497026" cy="5893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1083C1-03A3-2647-A7F3-7EA1DBF69760}"/>
              </a:ext>
            </a:extLst>
          </p:cNvPr>
          <p:cNvGrpSpPr/>
          <p:nvPr/>
        </p:nvGrpSpPr>
        <p:grpSpPr>
          <a:xfrm>
            <a:off x="1212238" y="1503007"/>
            <a:ext cx="2519939" cy="1808041"/>
            <a:chOff x="2147311" y="4964390"/>
            <a:chExt cx="2519939" cy="1808041"/>
          </a:xfrm>
        </p:grpSpPr>
        <p:sp>
          <p:nvSpPr>
            <p:cNvPr id="26" name="Google Shape;385;p36">
              <a:extLst>
                <a:ext uri="{FF2B5EF4-FFF2-40B4-BE49-F238E27FC236}">
                  <a16:creationId xmlns:a16="http://schemas.microsoft.com/office/drawing/2014/main" id="{FD6FD6BC-5270-B04A-9AEC-D3CB15F389A8}"/>
                </a:ext>
              </a:extLst>
            </p:cNvPr>
            <p:cNvSpPr/>
            <p:nvPr/>
          </p:nvSpPr>
          <p:spPr>
            <a:xfrm>
              <a:off x="2189408" y="4964390"/>
              <a:ext cx="2382592" cy="1738999"/>
            </a:xfrm>
            <a:prstGeom prst="roundRect">
              <a:avLst>
                <a:gd name="adj" fmla="val 2664"/>
              </a:avLst>
            </a:prstGeom>
            <a:solidFill>
              <a:srgbClr val="FFFFFF"/>
            </a:solidFill>
            <a:ln w="9525" cap="flat" cmpd="sng">
              <a:solidFill>
                <a:srgbClr val="1D1B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" name="Google Shape;389;p36" descr="Screen Shot 2015-12-09 at 6.17.36 PM.png">
              <a:extLst>
                <a:ext uri="{FF2B5EF4-FFF2-40B4-BE49-F238E27FC236}">
                  <a16:creationId xmlns:a16="http://schemas.microsoft.com/office/drawing/2014/main" id="{FD5EB918-F930-F84D-BE45-F3A89A3AAC41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26073" y="5005007"/>
              <a:ext cx="1908367" cy="1437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390;p36">
              <a:extLst>
                <a:ext uri="{FF2B5EF4-FFF2-40B4-BE49-F238E27FC236}">
                  <a16:creationId xmlns:a16="http://schemas.microsoft.com/office/drawing/2014/main" id="{EF770CD6-47BB-3541-B7FA-3C63FF554366}"/>
                </a:ext>
              </a:extLst>
            </p:cNvPr>
            <p:cNvSpPr txBox="1"/>
            <p:nvPr/>
          </p:nvSpPr>
          <p:spPr>
            <a:xfrm>
              <a:off x="2147311" y="6382781"/>
              <a:ext cx="2519939" cy="389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BEE72D-ED2E-A342-AF91-A4E954F76C1D}"/>
              </a:ext>
            </a:extLst>
          </p:cNvPr>
          <p:cNvSpPr/>
          <p:nvPr/>
        </p:nvSpPr>
        <p:spPr>
          <a:xfrm>
            <a:off x="1549546" y="6289549"/>
            <a:ext cx="1791273" cy="419973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Repositories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6EC446-E18C-5E49-B95F-2E6C71349577}"/>
              </a:ext>
            </a:extLst>
          </p:cNvPr>
          <p:cNvSpPr/>
          <p:nvPr/>
        </p:nvSpPr>
        <p:spPr>
          <a:xfrm>
            <a:off x="5282033" y="3419379"/>
            <a:ext cx="1766393" cy="419973"/>
          </a:xfrm>
          <a:prstGeom prst="roundRect">
            <a:avLst/>
          </a:prstGeom>
          <a:solidFill>
            <a:srgbClr val="FF6600"/>
          </a:solidFill>
          <a:ln w="12700" cap="flat">
            <a:solidFill>
              <a:srgbClr val="FF66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Researchers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9FDF370-E072-8249-A043-CB8DD9FEB455}"/>
              </a:ext>
            </a:extLst>
          </p:cNvPr>
          <p:cNvSpPr/>
          <p:nvPr/>
        </p:nvSpPr>
        <p:spPr>
          <a:xfrm>
            <a:off x="5292662" y="6289549"/>
            <a:ext cx="1745136" cy="419973"/>
          </a:xfrm>
          <a:prstGeom prst="roundRect">
            <a:avLst/>
          </a:prstGeom>
          <a:solidFill>
            <a:srgbClr val="800000"/>
          </a:solidFill>
          <a:ln w="12700" cap="flat">
            <a:solidFill>
              <a:srgbClr val="8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Funders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A4E98EA-1ED9-544A-ABCA-CE54FB9DD52A}"/>
              </a:ext>
            </a:extLst>
          </p:cNvPr>
          <p:cNvSpPr/>
          <p:nvPr/>
        </p:nvSpPr>
        <p:spPr>
          <a:xfrm>
            <a:off x="1576570" y="3419379"/>
            <a:ext cx="1791273" cy="419973"/>
          </a:xfrm>
          <a:prstGeom prst="roundRect">
            <a:avLst/>
          </a:prstGeom>
          <a:solidFill>
            <a:srgbClr val="108001"/>
          </a:solidFill>
          <a:ln w="12700" cap="flat">
            <a:solidFill>
              <a:srgbClr val="10800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6953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2000" dirty="0"/>
              <a:t>Global Coverage</a:t>
            </a:r>
          </a:p>
        </p:txBody>
      </p:sp>
      <p:sp>
        <p:nvSpPr>
          <p:cNvPr id="108545" name="Shape 2697"/>
          <p:cNvSpPr>
            <a:spLocks noGrp="1"/>
          </p:cNvSpPr>
          <p:nvPr>
            <p:ph type="sldNum" sz="quarter" idx="4"/>
          </p:nvPr>
        </p:nvSpPr>
        <p:spPr>
          <a:noFill/>
        </p:spPr>
        <p:txBody>
          <a:bodyPr/>
          <a:lstStyle>
            <a:lvl1pPr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278683" indent="-107186"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428742" indent="-85749"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600239" indent="-85749"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771736" indent="-85749"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943233" indent="-85749" defTabSz="30964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1114731" indent="-85749" defTabSz="30964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1286228" indent="-85749" defTabSz="30964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1457725" indent="-85749" defTabSz="30964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fld id="{22D2025A-CC93-0941-AAA9-9F667627B856}" type="slidenum">
              <a:rPr lang="en-US" sz="900">
                <a:solidFill>
                  <a:srgbClr val="F2F1F3"/>
                </a:solidFill>
                <a:latin typeface="Work Sans" charset="0"/>
                <a:cs typeface="Work Sans" charset="0"/>
                <a:sym typeface="Work Sans" charset="0"/>
              </a:rPr>
              <a:pPr/>
              <a:t>30</a:t>
            </a:fld>
            <a:endParaRPr lang="en-US" sz="900">
              <a:solidFill>
                <a:srgbClr val="F2F1F3"/>
              </a:solidFill>
              <a:latin typeface="Work Sans" charset="0"/>
              <a:cs typeface="Work Sans" charset="0"/>
              <a:sym typeface="Work Sans" charset="0"/>
            </a:endParaRPr>
          </a:p>
        </p:txBody>
      </p:sp>
      <p:pic>
        <p:nvPicPr>
          <p:cNvPr id="3" name="Picture 2" descr="DataONEHeatMapOrang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15175" r="2835" b="21871"/>
          <a:stretch/>
        </p:blipFill>
        <p:spPr>
          <a:xfrm>
            <a:off x="618912" y="1907834"/>
            <a:ext cx="7312140" cy="36795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HeatMapScale_20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55"/>
          <a:stretch/>
        </p:blipFill>
        <p:spPr>
          <a:xfrm>
            <a:off x="7890205" y="2038829"/>
            <a:ext cx="329871" cy="697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196543" y="1963314"/>
            <a:ext cx="469680" cy="8335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6"/>
            <a:r>
              <a:rPr lang="en-US" sz="95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50000</a:t>
            </a:r>
          </a:p>
          <a:p>
            <a:pPr defTabSz="825506"/>
            <a:r>
              <a:rPr lang="en-US" sz="95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5000</a:t>
            </a:r>
          </a:p>
          <a:p>
            <a:pPr defTabSz="825506"/>
            <a:r>
              <a:rPr lang="en-US" sz="95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500</a:t>
            </a:r>
          </a:p>
          <a:p>
            <a:pPr defTabSz="825506"/>
            <a:r>
              <a:rPr lang="en-US" sz="95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50</a:t>
            </a:r>
          </a:p>
          <a:p>
            <a:pPr defTabSz="825506"/>
            <a:r>
              <a:rPr lang="en-US" sz="950" dirty="0">
                <a:solidFill>
                  <a:srgbClr val="686F76"/>
                </a:solidFill>
                <a:latin typeface="Raleway"/>
                <a:ea typeface="+mn-ea"/>
                <a:cs typeface="Raleway"/>
                <a:sym typeface="Helvetica Light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897024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19"/>
          <a:stretch/>
        </p:blipFill>
        <p:spPr>
          <a:xfrm>
            <a:off x="678249" y="3737004"/>
            <a:ext cx="2924175" cy="444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User Experience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96007" y="5777556"/>
            <a:ext cx="275266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7024" y="3748359"/>
            <a:ext cx="2377440" cy="130717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878" y="3992891"/>
            <a:ext cx="2377440" cy="130091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0460" y="4503430"/>
            <a:ext cx="2254786" cy="1274420"/>
          </a:xfrm>
          <a:prstGeom prst="rect">
            <a:avLst/>
          </a:prstGeom>
          <a:ln>
            <a:solidFill>
              <a:srgbClr val="505666"/>
            </a:solidFill>
          </a:ln>
          <a:effectLst/>
        </p:spPr>
      </p:pic>
      <p:cxnSp>
        <p:nvCxnSpPr>
          <p:cNvPr id="29" name="Straight Connector 28"/>
          <p:cNvCxnSpPr/>
          <p:nvPr/>
        </p:nvCxnSpPr>
        <p:spPr>
          <a:xfrm>
            <a:off x="2984068" y="4130190"/>
            <a:ext cx="0" cy="366315"/>
          </a:xfrm>
          <a:prstGeom prst="line">
            <a:avLst/>
          </a:prstGeom>
          <a:noFill/>
          <a:ln w="25400" cap="flat">
            <a:solidFill>
              <a:srgbClr val="505666"/>
            </a:solidFill>
            <a:prstDash val="solid"/>
            <a:miter lim="400000"/>
            <a:headEnd type="oval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108" y="2058351"/>
            <a:ext cx="2354753" cy="1326169"/>
          </a:xfrm>
          <a:prstGeom prst="rect">
            <a:avLst/>
          </a:prstGeom>
          <a:ln>
            <a:solidFill>
              <a:srgbClr val="505666"/>
            </a:solidFill>
          </a:ln>
          <a:effectLst/>
        </p:spPr>
      </p:pic>
      <p:cxnSp>
        <p:nvCxnSpPr>
          <p:cNvPr id="31" name="Straight Connector 30"/>
          <p:cNvCxnSpPr/>
          <p:nvPr/>
        </p:nvCxnSpPr>
        <p:spPr>
          <a:xfrm>
            <a:off x="2871439" y="3382469"/>
            <a:ext cx="0" cy="366315"/>
          </a:xfrm>
          <a:prstGeom prst="line">
            <a:avLst/>
          </a:prstGeom>
          <a:noFill/>
          <a:ln w="25400" cap="flat">
            <a:solidFill>
              <a:srgbClr val="505666"/>
            </a:solidFill>
            <a:prstDash val="solid"/>
            <a:miter lim="400000"/>
            <a:headEnd type="none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Diamond 5"/>
          <p:cNvSpPr/>
          <p:nvPr/>
        </p:nvSpPr>
        <p:spPr>
          <a:xfrm>
            <a:off x="316749" y="3365775"/>
            <a:ext cx="522368" cy="1182013"/>
          </a:xfrm>
          <a:prstGeom prst="diamond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endParaRPr lang="en-US" sz="32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Screen Shot 2018-12-04 at 4.14.27 PM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7024" y="2046447"/>
            <a:ext cx="2233893" cy="1475422"/>
          </a:xfrm>
          <a:prstGeom prst="rect">
            <a:avLst/>
          </a:prstGeom>
          <a:ln>
            <a:solidFill>
              <a:srgbClr val="686F76"/>
            </a:solidFill>
          </a:ln>
        </p:spPr>
      </p:pic>
      <p:pic>
        <p:nvPicPr>
          <p:cNvPr id="8" name="Picture 7" descr="Screen Shot 2018-12-04 at 4.17.25 PM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732" y="4231162"/>
            <a:ext cx="2377440" cy="13037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7585" y="4472218"/>
            <a:ext cx="2377440" cy="130622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 descr="Screen Shot 2018-12-04 at 4.24.23 PM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124" y="2047082"/>
            <a:ext cx="2040495" cy="1474786"/>
          </a:xfrm>
          <a:prstGeom prst="rect">
            <a:avLst/>
          </a:prstGeom>
          <a:ln>
            <a:solidFill>
              <a:srgbClr val="686F76"/>
            </a:solidFill>
          </a:ln>
        </p:spPr>
      </p:pic>
    </p:spTree>
    <p:extLst>
      <p:ext uri="{BB962C8B-B14F-4D97-AF65-F5344CB8AC3E}">
        <p14:creationId xmlns:p14="http://schemas.microsoft.com/office/powerpoint/2010/main" val="61581844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795A-B228-45A3-968C-BE794EBCD8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34850"/>
            <a:ext cx="9143999" cy="548998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3200" b="1" dirty="0" err="1"/>
              <a:t>DataONE</a:t>
            </a:r>
            <a:r>
              <a:rPr lang="en-US" sz="3200" b="1" dirty="0"/>
              <a:t> Sustainability 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AE9B0-5B53-45FF-B115-F75A21797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7" name="Google Shape;273;p33">
            <a:extLst>
              <a:ext uri="{FF2B5EF4-FFF2-40B4-BE49-F238E27FC236}">
                <a16:creationId xmlns:a16="http://schemas.microsoft.com/office/drawing/2014/main" id="{7C520D7D-33C6-0244-B0B4-CBD4AE881108}"/>
              </a:ext>
            </a:extLst>
          </p:cNvPr>
          <p:cNvGrpSpPr/>
          <p:nvPr/>
        </p:nvGrpSpPr>
        <p:grpSpPr>
          <a:xfrm>
            <a:off x="2789745" y="1167319"/>
            <a:ext cx="2680132" cy="5562599"/>
            <a:chOff x="1382703" y="0"/>
            <a:chExt cx="2680132" cy="5562599"/>
          </a:xfrm>
        </p:grpSpPr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69D09547-AB5E-684C-BE06-FF0F660DCF9A}"/>
                </a:ext>
              </a:extLst>
            </p:cNvPr>
            <p:cNvSpPr/>
            <p:nvPr/>
          </p:nvSpPr>
          <p:spPr>
            <a:xfrm>
              <a:off x="1965392" y="0"/>
              <a:ext cx="2097443" cy="209765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2962"/>
                    <a:pt x="29287" y="10511"/>
                    <a:pt x="56253" y="8547"/>
                  </a:cubicBezTo>
                  <a:cubicBezTo>
                    <a:pt x="83219" y="6584"/>
                    <a:pt x="107127" y="25773"/>
                    <a:pt x="111044" y="52526"/>
                  </a:cubicBezTo>
                  <a:cubicBezTo>
                    <a:pt x="114961" y="79279"/>
                    <a:pt x="97558" y="104517"/>
                    <a:pt x="71161" y="110367"/>
                  </a:cubicBezTo>
                  <a:lnTo>
                    <a:pt x="70592" y="118429"/>
                  </a:lnTo>
                  <a:lnTo>
                    <a:pt x="56830" y="104890"/>
                  </a:lnTo>
                  <a:lnTo>
                    <a:pt x="72705" y="88507"/>
                  </a:lnTo>
                  <a:lnTo>
                    <a:pt x="72144" y="96444"/>
                  </a:lnTo>
                  <a:lnTo>
                    <a:pt x="72144" y="96444"/>
                  </a:lnTo>
                  <a:cubicBezTo>
                    <a:pt x="90761" y="90239"/>
                    <a:pt x="101708" y="71000"/>
                    <a:pt x="97532" y="51825"/>
                  </a:cubicBezTo>
                  <a:cubicBezTo>
                    <a:pt x="93356" y="32650"/>
                    <a:pt x="75400" y="19706"/>
                    <a:pt x="55889" y="21806"/>
                  </a:cubicBezTo>
                  <a:cubicBezTo>
                    <a:pt x="36379" y="23907"/>
                    <a:pt x="21588" y="40376"/>
                    <a:pt x="21588" y="60000"/>
                  </a:cubicBezTo>
                  <a:close/>
                </a:path>
              </a:pathLst>
            </a:cu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5;p33">
              <a:extLst>
                <a:ext uri="{FF2B5EF4-FFF2-40B4-BE49-F238E27FC236}">
                  <a16:creationId xmlns:a16="http://schemas.microsoft.com/office/drawing/2014/main" id="{2984CF04-4675-E140-A7B3-36FAD1DBC2C6}"/>
                </a:ext>
              </a:extLst>
            </p:cNvPr>
            <p:cNvSpPr/>
            <p:nvPr/>
          </p:nvSpPr>
          <p:spPr>
            <a:xfrm>
              <a:off x="2428474" y="759294"/>
              <a:ext cx="1170492" cy="585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6;p33">
              <a:extLst>
                <a:ext uri="{FF2B5EF4-FFF2-40B4-BE49-F238E27FC236}">
                  <a16:creationId xmlns:a16="http://schemas.microsoft.com/office/drawing/2014/main" id="{B5E9F288-84BA-924D-828D-9F75433DD1CC}"/>
                </a:ext>
              </a:extLst>
            </p:cNvPr>
            <p:cNvSpPr txBox="1"/>
            <p:nvPr/>
          </p:nvSpPr>
          <p:spPr>
            <a:xfrm>
              <a:off x="2428474" y="759294"/>
              <a:ext cx="1170492" cy="585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50" tIns="8250" rIns="8250" bIns="8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Assess landscape &amp; stakeholders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77;p33">
              <a:extLst>
                <a:ext uri="{FF2B5EF4-FFF2-40B4-BE49-F238E27FC236}">
                  <a16:creationId xmlns:a16="http://schemas.microsoft.com/office/drawing/2014/main" id="{3D529A13-F198-0A44-811E-AED01C8DEF64}"/>
                </a:ext>
              </a:extLst>
            </p:cNvPr>
            <p:cNvSpPr/>
            <p:nvPr/>
          </p:nvSpPr>
          <p:spPr>
            <a:xfrm>
              <a:off x="1382703" y="1205415"/>
              <a:ext cx="2097443" cy="209765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480" y="23523"/>
                  </a:moveTo>
                  <a:lnTo>
                    <a:pt x="87164" y="32839"/>
                  </a:lnTo>
                  <a:cubicBezTo>
                    <a:pt x="75944" y="21617"/>
                    <a:pt x="58979" y="18450"/>
                    <a:pt x="44466" y="24867"/>
                  </a:cubicBezTo>
                  <a:cubicBezTo>
                    <a:pt x="29954" y="31284"/>
                    <a:pt x="20880" y="45966"/>
                    <a:pt x="21631" y="61817"/>
                  </a:cubicBezTo>
                  <a:cubicBezTo>
                    <a:pt x="22382" y="77668"/>
                    <a:pt x="32801" y="91427"/>
                    <a:pt x="47856" y="96444"/>
                  </a:cubicBezTo>
                  <a:lnTo>
                    <a:pt x="47295" y="88507"/>
                  </a:lnTo>
                  <a:lnTo>
                    <a:pt x="63170" y="104890"/>
                  </a:lnTo>
                  <a:lnTo>
                    <a:pt x="49408" y="118429"/>
                  </a:lnTo>
                  <a:lnTo>
                    <a:pt x="48839" y="110367"/>
                  </a:lnTo>
                  <a:cubicBezTo>
                    <a:pt x="27395" y="105615"/>
                    <a:pt x="11312" y="87807"/>
                    <a:pt x="8761" y="65991"/>
                  </a:cubicBezTo>
                  <a:cubicBezTo>
                    <a:pt x="6210" y="44176"/>
                    <a:pt x="17752" y="23137"/>
                    <a:pt x="37521" y="13566"/>
                  </a:cubicBezTo>
                  <a:cubicBezTo>
                    <a:pt x="57290" y="3996"/>
                    <a:pt x="80951" y="7991"/>
                    <a:pt x="96480" y="23523"/>
                  </a:cubicBezTo>
                  <a:close/>
                </a:path>
              </a:pathLst>
            </a:custGeom>
            <a:gradFill>
              <a:gsLst>
                <a:gs pos="0">
                  <a:srgbClr val="CC803F"/>
                </a:gs>
                <a:gs pos="100000">
                  <a:srgbClr val="FFBF99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8;p33">
              <a:extLst>
                <a:ext uri="{FF2B5EF4-FFF2-40B4-BE49-F238E27FC236}">
                  <a16:creationId xmlns:a16="http://schemas.microsoft.com/office/drawing/2014/main" id="{52D7B407-2E69-3242-AAD5-1C4488D955A8}"/>
                </a:ext>
              </a:extLst>
            </p:cNvPr>
            <p:cNvSpPr/>
            <p:nvPr/>
          </p:nvSpPr>
          <p:spPr>
            <a:xfrm>
              <a:off x="1843425" y="1966935"/>
              <a:ext cx="1170492" cy="585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9;p33">
              <a:extLst>
                <a:ext uri="{FF2B5EF4-FFF2-40B4-BE49-F238E27FC236}">
                  <a16:creationId xmlns:a16="http://schemas.microsoft.com/office/drawing/2014/main" id="{4278C12A-A1C1-FF40-B62E-D591C9A0C253}"/>
                </a:ext>
              </a:extLst>
            </p:cNvPr>
            <p:cNvSpPr txBox="1"/>
            <p:nvPr/>
          </p:nvSpPr>
          <p:spPr>
            <a:xfrm>
              <a:off x="1843425" y="1966935"/>
              <a:ext cx="1170492" cy="585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50" tIns="8250" rIns="8250" bIns="8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 products &amp; value</a:t>
              </a:r>
              <a:endParaRPr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80;p33">
              <a:extLst>
                <a:ext uri="{FF2B5EF4-FFF2-40B4-BE49-F238E27FC236}">
                  <a16:creationId xmlns:a16="http://schemas.microsoft.com/office/drawing/2014/main" id="{9515E559-3AED-D34B-B26F-79001B730AF0}"/>
                </a:ext>
              </a:extLst>
            </p:cNvPr>
            <p:cNvSpPr/>
            <p:nvPr/>
          </p:nvSpPr>
          <p:spPr>
            <a:xfrm>
              <a:off x="1965392" y="2415280"/>
              <a:ext cx="2097443" cy="209765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0" y="23523"/>
                  </a:moveTo>
                  <a:lnTo>
                    <a:pt x="23520" y="23523"/>
                  </a:lnTo>
                  <a:cubicBezTo>
                    <a:pt x="39049" y="7991"/>
                    <a:pt x="62710" y="3996"/>
                    <a:pt x="82479" y="13566"/>
                  </a:cubicBezTo>
                  <a:cubicBezTo>
                    <a:pt x="102248" y="23137"/>
                    <a:pt x="113790" y="44176"/>
                    <a:pt x="111239" y="65991"/>
                  </a:cubicBezTo>
                  <a:cubicBezTo>
                    <a:pt x="108688" y="87807"/>
                    <a:pt x="92605" y="105615"/>
                    <a:pt x="71161" y="110367"/>
                  </a:cubicBezTo>
                  <a:lnTo>
                    <a:pt x="70592" y="118429"/>
                  </a:lnTo>
                  <a:lnTo>
                    <a:pt x="56830" y="104890"/>
                  </a:lnTo>
                  <a:lnTo>
                    <a:pt x="72705" y="88507"/>
                  </a:lnTo>
                  <a:lnTo>
                    <a:pt x="72144" y="96444"/>
                  </a:lnTo>
                  <a:lnTo>
                    <a:pt x="72144" y="96444"/>
                  </a:lnTo>
                  <a:cubicBezTo>
                    <a:pt x="87199" y="91427"/>
                    <a:pt x="97618" y="77668"/>
                    <a:pt x="98369" y="61817"/>
                  </a:cubicBezTo>
                  <a:cubicBezTo>
                    <a:pt x="99120" y="45966"/>
                    <a:pt x="90046" y="31284"/>
                    <a:pt x="75534" y="24867"/>
                  </a:cubicBezTo>
                  <a:cubicBezTo>
                    <a:pt x="61021" y="18450"/>
                    <a:pt x="44056" y="21617"/>
                    <a:pt x="32836" y="32839"/>
                  </a:cubicBezTo>
                  <a:close/>
                </a:path>
              </a:pathLst>
            </a:custGeom>
            <a:gradFill>
              <a:gsLst>
                <a:gs pos="0">
                  <a:srgbClr val="CABC44"/>
                </a:gs>
                <a:gs pos="100000">
                  <a:srgbClr val="FFF89A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1;p33">
              <a:extLst>
                <a:ext uri="{FF2B5EF4-FFF2-40B4-BE49-F238E27FC236}">
                  <a16:creationId xmlns:a16="http://schemas.microsoft.com/office/drawing/2014/main" id="{A48EB963-2735-F14C-9019-5997E4DFAD5C}"/>
                </a:ext>
              </a:extLst>
            </p:cNvPr>
            <p:cNvSpPr/>
            <p:nvPr/>
          </p:nvSpPr>
          <p:spPr>
            <a:xfrm>
              <a:off x="2428474" y="3174575"/>
              <a:ext cx="1170492" cy="585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2;p33">
              <a:extLst>
                <a:ext uri="{FF2B5EF4-FFF2-40B4-BE49-F238E27FC236}">
                  <a16:creationId xmlns:a16="http://schemas.microsoft.com/office/drawing/2014/main" id="{31192147-7C3E-F04A-8299-67F4423F0B19}"/>
                </a:ext>
              </a:extLst>
            </p:cNvPr>
            <p:cNvSpPr txBox="1"/>
            <p:nvPr/>
          </p:nvSpPr>
          <p:spPr>
            <a:xfrm>
              <a:off x="2428474" y="3174575"/>
              <a:ext cx="1170492" cy="585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50" tIns="8250" rIns="8250" bIns="8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Determine costs</a:t>
              </a:r>
              <a:endParaRPr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83;p33">
              <a:extLst>
                <a:ext uri="{FF2B5EF4-FFF2-40B4-BE49-F238E27FC236}">
                  <a16:creationId xmlns:a16="http://schemas.microsoft.com/office/drawing/2014/main" id="{1F298990-2BC1-A347-A6AA-E066ED95F434}"/>
                </a:ext>
              </a:extLst>
            </p:cNvPr>
            <p:cNvSpPr/>
            <p:nvPr/>
          </p:nvSpPr>
          <p:spPr>
            <a:xfrm>
              <a:off x="1532211" y="3759761"/>
              <a:ext cx="1801967" cy="1802838"/>
            </a:xfrm>
            <a:prstGeom prst="blockArc">
              <a:avLst>
                <a:gd name="adj1" fmla="val 0"/>
                <a:gd name="adj2" fmla="val 18900000"/>
                <a:gd name="adj3" fmla="val 12740"/>
              </a:avLst>
            </a:prstGeom>
            <a:gradFill>
              <a:gsLst>
                <a:gs pos="0">
                  <a:srgbClr val="9DC749"/>
                </a:gs>
                <a:gs pos="100000">
                  <a:srgbClr val="D9FF9D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4;p33">
              <a:extLst>
                <a:ext uri="{FF2B5EF4-FFF2-40B4-BE49-F238E27FC236}">
                  <a16:creationId xmlns:a16="http://schemas.microsoft.com/office/drawing/2014/main" id="{9A8046C7-8AEC-4E42-BCDB-2E407080FD6B}"/>
                </a:ext>
              </a:extLst>
            </p:cNvPr>
            <p:cNvSpPr/>
            <p:nvPr/>
          </p:nvSpPr>
          <p:spPr>
            <a:xfrm>
              <a:off x="1843425" y="4419597"/>
              <a:ext cx="1170492" cy="585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5;p33">
              <a:extLst>
                <a:ext uri="{FF2B5EF4-FFF2-40B4-BE49-F238E27FC236}">
                  <a16:creationId xmlns:a16="http://schemas.microsoft.com/office/drawing/2014/main" id="{5A229BA1-8E29-7D42-826B-C112C4E288DB}"/>
                </a:ext>
              </a:extLst>
            </p:cNvPr>
            <p:cNvSpPr txBox="1"/>
            <p:nvPr/>
          </p:nvSpPr>
          <p:spPr>
            <a:xfrm>
              <a:off x="1843425" y="4419597"/>
              <a:ext cx="1170492" cy="585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250" tIns="8250" rIns="8250" bIns="8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 funding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13979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Metrics</a:t>
            </a:r>
          </a:p>
        </p:txBody>
      </p:sp>
      <p:sp>
        <p:nvSpPr>
          <p:cNvPr id="108545" name="Shape 2697"/>
          <p:cNvSpPr>
            <a:spLocks noGrp="1"/>
          </p:cNvSpPr>
          <p:nvPr>
            <p:ph type="sldNum" sz="quarter" idx="4"/>
          </p:nvPr>
        </p:nvSpPr>
        <p:spPr>
          <a:noFill/>
        </p:spPr>
        <p:txBody>
          <a:bodyPr/>
          <a:lstStyle>
            <a:lvl1pPr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278683" indent="-107186"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428742" indent="-85749"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600239" indent="-85749"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771736" indent="-85749"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943233" indent="-85749" defTabSz="30964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1114731" indent="-85749" defTabSz="30964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1286228" indent="-85749" defTabSz="30964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1457725" indent="-85749" defTabSz="30964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fld id="{22D2025A-CC93-0941-AAA9-9F667627B856}" type="slidenum">
              <a:rPr lang="en-US" sz="900">
                <a:solidFill>
                  <a:srgbClr val="F2F1F3"/>
                </a:solidFill>
                <a:latin typeface="Work Sans" charset="0"/>
                <a:cs typeface="Work Sans" charset="0"/>
                <a:sym typeface="Work Sans" charset="0"/>
              </a:rPr>
              <a:pPr/>
              <a:t>33</a:t>
            </a:fld>
            <a:endParaRPr lang="en-US" sz="900">
              <a:solidFill>
                <a:srgbClr val="F2F1F3"/>
              </a:solidFill>
              <a:latin typeface="Work Sans" charset="0"/>
              <a:cs typeface="Work Sans" charset="0"/>
              <a:sym typeface="Work Sans" charset="0"/>
            </a:endParaRPr>
          </a:p>
        </p:txBody>
      </p:sp>
      <p:sp>
        <p:nvSpPr>
          <p:cNvPr id="108564" name="Shape 2701"/>
          <p:cNvSpPr>
            <a:spLocks noChangeArrowheads="1"/>
          </p:cNvSpPr>
          <p:nvPr/>
        </p:nvSpPr>
        <p:spPr bwMode="auto">
          <a:xfrm>
            <a:off x="502158" y="1970988"/>
            <a:ext cx="1991531" cy="1821525"/>
          </a:xfrm>
          <a:prstGeom prst="roundRect">
            <a:avLst>
              <a:gd name="adj" fmla="val 373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2" name="Shape 2701"/>
          <p:cNvSpPr>
            <a:spLocks noChangeArrowheads="1"/>
          </p:cNvSpPr>
          <p:nvPr/>
        </p:nvSpPr>
        <p:spPr bwMode="auto">
          <a:xfrm>
            <a:off x="494870" y="3862214"/>
            <a:ext cx="1991531" cy="1828800"/>
          </a:xfrm>
          <a:prstGeom prst="roundRect">
            <a:avLst>
              <a:gd name="adj" fmla="val 373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3" name="Shape 2701"/>
          <p:cNvSpPr>
            <a:spLocks noChangeArrowheads="1"/>
          </p:cNvSpPr>
          <p:nvPr/>
        </p:nvSpPr>
        <p:spPr bwMode="auto">
          <a:xfrm>
            <a:off x="2555561" y="1970988"/>
            <a:ext cx="1991531" cy="1821525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4" name="Shape 2701"/>
          <p:cNvSpPr>
            <a:spLocks noChangeArrowheads="1"/>
          </p:cNvSpPr>
          <p:nvPr/>
        </p:nvSpPr>
        <p:spPr bwMode="auto">
          <a:xfrm>
            <a:off x="2552901" y="3862214"/>
            <a:ext cx="1991531" cy="1828800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5" name="Shape 2701"/>
          <p:cNvSpPr>
            <a:spLocks noChangeArrowheads="1"/>
          </p:cNvSpPr>
          <p:nvPr/>
        </p:nvSpPr>
        <p:spPr bwMode="auto">
          <a:xfrm>
            <a:off x="4608964" y="1970988"/>
            <a:ext cx="1991531" cy="1821525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6" name="Shape 2701"/>
          <p:cNvSpPr>
            <a:spLocks noChangeArrowheads="1"/>
          </p:cNvSpPr>
          <p:nvPr/>
        </p:nvSpPr>
        <p:spPr bwMode="auto">
          <a:xfrm>
            <a:off x="4606303" y="3862214"/>
            <a:ext cx="1991531" cy="1828800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7" name="Shape 2701"/>
          <p:cNvSpPr>
            <a:spLocks noChangeArrowheads="1"/>
          </p:cNvSpPr>
          <p:nvPr/>
        </p:nvSpPr>
        <p:spPr bwMode="auto">
          <a:xfrm>
            <a:off x="6662368" y="1970988"/>
            <a:ext cx="1991531" cy="1821525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8" name="Shape 2701"/>
          <p:cNvSpPr>
            <a:spLocks noChangeArrowheads="1"/>
          </p:cNvSpPr>
          <p:nvPr/>
        </p:nvSpPr>
        <p:spPr bwMode="auto">
          <a:xfrm>
            <a:off x="6659706" y="3862214"/>
            <a:ext cx="1991531" cy="1828800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pic>
        <p:nvPicPr>
          <p:cNvPr id="39" name="Picture 38" descr="globe.png"/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438" y="2109446"/>
            <a:ext cx="886968" cy="886968"/>
          </a:xfrm>
          <a:prstGeom prst="rect">
            <a:avLst/>
          </a:prstGeom>
        </p:spPr>
      </p:pic>
      <p:pic>
        <p:nvPicPr>
          <p:cNvPr id="40" name="Picture 39" descr="server_icon_1.png"/>
          <p:cNvPicPr>
            <a:picLocks noChangeAspect="1"/>
          </p:cNvPicPr>
          <p:nvPr/>
        </p:nvPicPr>
        <p:blipFill>
          <a:blip r:embed="rId4" cstate="screen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728" y="4004015"/>
            <a:ext cx="653815" cy="848402"/>
          </a:xfrm>
          <a:prstGeom prst="rect">
            <a:avLst/>
          </a:prstGeom>
        </p:spPr>
      </p:pic>
      <p:pic>
        <p:nvPicPr>
          <p:cNvPr id="41" name="Picture 40" descr="File_icon.png"/>
          <p:cNvPicPr>
            <a:picLocks noChangeAspect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25" y="2109446"/>
            <a:ext cx="683402" cy="85039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732441" y="4004015"/>
            <a:ext cx="1632450" cy="707765"/>
            <a:chOff x="2236359" y="4085449"/>
            <a:chExt cx="1632450" cy="707764"/>
          </a:xfrm>
        </p:grpSpPr>
        <p:pic>
          <p:nvPicPr>
            <p:cNvPr id="42" name="Picture 41" descr="user-1-glyph-icon_MkuBPp8O_L.png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6359" y="4085449"/>
              <a:ext cx="769868" cy="707764"/>
            </a:xfrm>
            <a:prstGeom prst="rect">
              <a:avLst/>
            </a:prstGeom>
          </p:spPr>
        </p:pic>
        <p:pic>
          <p:nvPicPr>
            <p:cNvPr id="43" name="Picture 42" descr="user-1-glyph-icon_MkuBPp8O_L.png"/>
            <p:cNvPicPr>
              <a:picLocks noChangeAspect="1"/>
            </p:cNvPicPr>
            <p:nvPr/>
          </p:nvPicPr>
          <p:blipFill>
            <a:blip r:embed="rId7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8941" y="4085449"/>
              <a:ext cx="769868" cy="707764"/>
            </a:xfrm>
            <a:prstGeom prst="rect">
              <a:avLst/>
            </a:prstGeom>
          </p:spPr>
        </p:pic>
      </p:grpSp>
      <p:pic>
        <p:nvPicPr>
          <p:cNvPr id="45" name="Picture 44" descr="webglobe_icon.png"/>
          <p:cNvPicPr>
            <a:picLocks noChangeAspect="1"/>
          </p:cNvPicPr>
          <p:nvPr/>
        </p:nvPicPr>
        <p:blipFill>
          <a:blip r:embed="rId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617" y="3966444"/>
            <a:ext cx="833444" cy="886968"/>
          </a:xfrm>
          <a:prstGeom prst="rect">
            <a:avLst/>
          </a:prstGeom>
        </p:spPr>
      </p:pic>
      <p:sp>
        <p:nvSpPr>
          <p:cNvPr id="46" name="Freeform 45"/>
          <p:cNvSpPr>
            <a:spLocks noChangeAspect="1"/>
          </p:cNvSpPr>
          <p:nvPr/>
        </p:nvSpPr>
        <p:spPr>
          <a:xfrm>
            <a:off x="5428609" y="4113457"/>
            <a:ext cx="639171" cy="399483"/>
          </a:xfrm>
          <a:custGeom>
            <a:avLst/>
            <a:gdLst>
              <a:gd name="connsiteX0" fmla="*/ 0 w 875407"/>
              <a:gd name="connsiteY0" fmla="*/ 554804 h 554804"/>
              <a:gd name="connsiteX1" fmla="*/ 345231 w 875407"/>
              <a:gd name="connsiteY1" fmla="*/ 234251 h 554804"/>
              <a:gd name="connsiteX2" fmla="*/ 419209 w 875407"/>
              <a:gd name="connsiteY2" fmla="*/ 456172 h 554804"/>
              <a:gd name="connsiteX3" fmla="*/ 875407 w 875407"/>
              <a:gd name="connsiteY3" fmla="*/ 0 h 554804"/>
              <a:gd name="connsiteX4" fmla="*/ 875407 w 875407"/>
              <a:gd name="connsiteY4" fmla="*/ 0 h 55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407" h="554804">
                <a:moveTo>
                  <a:pt x="0" y="554804"/>
                </a:moveTo>
                <a:lnTo>
                  <a:pt x="345231" y="234251"/>
                </a:lnTo>
                <a:lnTo>
                  <a:pt x="419209" y="456172"/>
                </a:lnTo>
                <a:lnTo>
                  <a:pt x="875407" y="0"/>
                </a:lnTo>
                <a:lnTo>
                  <a:pt x="875407" y="0"/>
                </a:lnTo>
              </a:path>
            </a:pathLst>
          </a:custGeom>
          <a:noFill/>
          <a:ln w="57150" cap="rnd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104559" y="2109446"/>
            <a:ext cx="1000340" cy="886968"/>
            <a:chOff x="4840974" y="2209180"/>
            <a:chExt cx="1000340" cy="886968"/>
          </a:xfrm>
        </p:grpSpPr>
        <p:pic>
          <p:nvPicPr>
            <p:cNvPr id="44" name="Picture 43" descr="monitor_icon.png"/>
            <p:cNvPicPr>
              <a:picLocks noChangeAspect="1"/>
            </p:cNvPicPr>
            <p:nvPr/>
          </p:nvPicPr>
          <p:blipFill>
            <a:blip r:embed="rId9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0974" y="2209180"/>
              <a:ext cx="1000340" cy="886968"/>
            </a:xfrm>
            <a:prstGeom prst="rect">
              <a:avLst/>
            </a:prstGeom>
          </p:spPr>
        </p:pic>
        <p:pic>
          <p:nvPicPr>
            <p:cNvPr id="47" name="Picture 46" descr="user-1-glyph-icon_MkuBPp8O_L.png"/>
            <p:cNvPicPr>
              <a:picLocks noChangeAspect="1"/>
            </p:cNvPicPr>
            <p:nvPr/>
          </p:nvPicPr>
          <p:blipFill>
            <a:blip r:embed="rId10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3478" y="2342047"/>
              <a:ext cx="435332" cy="400216"/>
            </a:xfrm>
            <a:prstGeom prst="rect">
              <a:avLst/>
            </a:prstGeom>
          </p:spPr>
        </p:pic>
      </p:grpSp>
      <p:pic>
        <p:nvPicPr>
          <p:cNvPr id="48" name="Picture 47" descr="workshop_icon2.png"/>
          <p:cNvPicPr>
            <a:picLocks noChangeAspect="1"/>
          </p:cNvPicPr>
          <p:nvPr/>
        </p:nvPicPr>
        <p:blipFill>
          <a:blip r:embed="rId11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422" y="3973958"/>
            <a:ext cx="986100" cy="886968"/>
          </a:xfrm>
          <a:prstGeom prst="rect">
            <a:avLst/>
          </a:prstGeom>
        </p:spPr>
      </p:pic>
      <p:pic>
        <p:nvPicPr>
          <p:cNvPr id="49" name="Picture 48" descr="educaitonmodule_icon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200" y="2109448"/>
            <a:ext cx="583406" cy="755635"/>
          </a:xfrm>
          <a:prstGeom prst="rect">
            <a:avLst/>
          </a:prstGeom>
        </p:spPr>
      </p:pic>
      <p:pic>
        <p:nvPicPr>
          <p:cNvPr id="50" name="Picture 49" descr="educaitonmodule_icon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659" y="2109448"/>
            <a:ext cx="583406" cy="7556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4806" y="3015084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Global</a:t>
            </a:r>
            <a:r>
              <a:rPr lang="en-US" sz="1999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 </a:t>
            </a:r>
            <a:br>
              <a:rPr lang="en-US" sz="1999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</a:b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Data Coverage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59096" y="3015084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804K</a:t>
            </a:r>
            <a:r>
              <a:rPr lang="en-US" sz="1999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 </a:t>
            </a:r>
            <a:br>
              <a:rPr lang="en-US" sz="1999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</a:b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Data Packages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2146" y="4917418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42</a:t>
            </a:r>
            <a:br>
              <a:rPr lang="en-US" sz="1999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</a:b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Member Nodes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13386" y="3138195"/>
            <a:ext cx="19826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34 </a:t>
            </a: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Webinars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667677" y="3015086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10</a:t>
            </a:r>
            <a:br>
              <a:rPr lang="en-US" sz="24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</a:b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Education Modules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667677" y="4917418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5300+</a:t>
            </a:r>
            <a:b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</a:b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Trained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612500" y="4917418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19,600</a:t>
            </a:r>
            <a:b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</a:b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Users/Month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557323" y="4917418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150K</a:t>
            </a:r>
            <a:br>
              <a:rPr lang="en-US" sz="2400" b="1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</a:b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Contributors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98639" y="2309671"/>
            <a:ext cx="524255" cy="595035"/>
          </a:xfrm>
          <a:prstGeom prst="rect">
            <a:avLst/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6"/>
            <a:endParaRPr lang="en-US" sz="32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1" name="Picture 50" descr="educaitonmodule_icon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776" y="2240780"/>
            <a:ext cx="583406" cy="7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538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0" y="5470135"/>
            <a:ext cx="9144000" cy="532998"/>
          </a:xfrm>
          <a:prstGeom prst="rect">
            <a:avLst/>
          </a:prstGeom>
          <a:gradFill>
            <a:gsLst>
              <a:gs pos="13000">
                <a:srgbClr val="346F98">
                  <a:alpha val="75000"/>
                </a:srgbClr>
              </a:gs>
              <a:gs pos="48000">
                <a:srgbClr val="3C8C97"/>
              </a:gs>
              <a:gs pos="9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Building the Federation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32311" y="5228229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565656"/>
                </a:solidFill>
                <a:latin typeface="Raleway" charset="0"/>
                <a:ea typeface="Raleway" charset="0"/>
                <a:cs typeface="Raleway" charset="0"/>
              </a:rPr>
              <a:t>Future Data Repositories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440592" y="5621899"/>
            <a:ext cx="1177163" cy="25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Diagram 21"/>
          <p:cNvGraphicFramePr/>
          <p:nvPr>
            <p:extLst/>
          </p:nvPr>
        </p:nvGraphicFramePr>
        <p:xfrm>
          <a:off x="10666" y="3471695"/>
          <a:ext cx="7827907" cy="311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A2ED349-AD23-4C40-ABF9-92E764F83623}"/>
              </a:ext>
            </a:extLst>
          </p:cNvPr>
          <p:cNvGrpSpPr/>
          <p:nvPr/>
        </p:nvGrpSpPr>
        <p:grpSpPr>
          <a:xfrm>
            <a:off x="1661514" y="3016513"/>
            <a:ext cx="251492" cy="472812"/>
            <a:chOff x="2228939" y="2161644"/>
            <a:chExt cx="251493" cy="472811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2372641" y="2450027"/>
              <a:ext cx="0" cy="18442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8939" y="2161644"/>
              <a:ext cx="251493" cy="25149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183727-95D2-5240-8B38-C68F18A530EE}"/>
              </a:ext>
            </a:extLst>
          </p:cNvPr>
          <p:cNvGrpSpPr/>
          <p:nvPr/>
        </p:nvGrpSpPr>
        <p:grpSpPr>
          <a:xfrm>
            <a:off x="2048561" y="3016513"/>
            <a:ext cx="781985" cy="472812"/>
            <a:chOff x="2606047" y="2161644"/>
            <a:chExt cx="781985" cy="472811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3005886" y="2450027"/>
              <a:ext cx="0" cy="18442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SEADshort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6047" y="2161644"/>
              <a:ext cx="781985" cy="25149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71938A-06E7-3E42-AC7A-7DC1ECB8C9B3}"/>
              </a:ext>
            </a:extLst>
          </p:cNvPr>
          <p:cNvGrpSpPr/>
          <p:nvPr/>
        </p:nvGrpSpPr>
        <p:grpSpPr>
          <a:xfrm>
            <a:off x="1519728" y="3738301"/>
            <a:ext cx="1149682" cy="463700"/>
            <a:chOff x="2109796" y="2912132"/>
            <a:chExt cx="1149682" cy="463700"/>
          </a:xfrm>
        </p:grpSpPr>
        <p:pic>
          <p:nvPicPr>
            <p:cNvPr id="26" name="Picture 25" descr="CornellLab.jp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9796" y="3124339"/>
              <a:ext cx="1149682" cy="251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8" name="Straight Arrow Connector 27"/>
            <p:cNvCxnSpPr/>
            <p:nvPr/>
          </p:nvCxnSpPr>
          <p:spPr>
            <a:xfrm flipH="1" flipV="1">
              <a:off x="2697771" y="2912132"/>
              <a:ext cx="3080" cy="169157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580166-DD85-EB47-8C6C-4BC75F9EEBE1}"/>
              </a:ext>
            </a:extLst>
          </p:cNvPr>
          <p:cNvGrpSpPr/>
          <p:nvPr/>
        </p:nvGrpSpPr>
        <p:grpSpPr>
          <a:xfrm>
            <a:off x="57402" y="1754573"/>
            <a:ext cx="1585738" cy="1734752"/>
            <a:chOff x="644704" y="899703"/>
            <a:chExt cx="1585738" cy="1734752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1428539" y="2450027"/>
              <a:ext cx="0" cy="18442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 descr="MerrittLogo.jp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4704" y="1190976"/>
              <a:ext cx="1585738" cy="25149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1" name="Group 30"/>
            <p:cNvGrpSpPr/>
            <p:nvPr/>
          </p:nvGrpSpPr>
          <p:grpSpPr>
            <a:xfrm>
              <a:off x="717237" y="899703"/>
              <a:ext cx="1296380" cy="251493"/>
              <a:chOff x="467157" y="1647851"/>
              <a:chExt cx="1414049" cy="274320"/>
            </a:xfrm>
          </p:grpSpPr>
          <p:pic>
            <p:nvPicPr>
              <p:cNvPr id="85" name="Picture 84" descr="screen-capture-13.png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9559" y="1647851"/>
                <a:ext cx="301647" cy="274320"/>
              </a:xfrm>
              <a:prstGeom prst="rect">
                <a:avLst/>
              </a:prstGeom>
            </p:spPr>
          </p:pic>
          <p:pic>
            <p:nvPicPr>
              <p:cNvPr id="86" name="Picture 85" descr="screen-capture-17.png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7157" y="1647851"/>
                <a:ext cx="961579" cy="27432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995549" y="2161644"/>
              <a:ext cx="739755" cy="251493"/>
              <a:chOff x="560501" y="2996851"/>
              <a:chExt cx="806901" cy="274320"/>
            </a:xfrm>
          </p:grpSpPr>
          <p:pic>
            <p:nvPicPr>
              <p:cNvPr id="83" name="Picture 82" descr="screen-capture-10.png"/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2121" y="2996851"/>
                <a:ext cx="215281" cy="274320"/>
              </a:xfrm>
              <a:prstGeom prst="rect">
                <a:avLst/>
              </a:prstGeom>
            </p:spPr>
          </p:pic>
          <p:pic>
            <p:nvPicPr>
              <p:cNvPr id="84" name="Picture 83" descr="screen-capture-21.png"/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0501" y="2996851"/>
                <a:ext cx="509452" cy="2743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899697" y="1544019"/>
              <a:ext cx="931460" cy="258173"/>
              <a:chOff x="652482" y="2290817"/>
              <a:chExt cx="1016007" cy="281607"/>
            </a:xfrm>
          </p:grpSpPr>
          <p:pic>
            <p:nvPicPr>
              <p:cNvPr id="81" name="Picture 47"/>
              <p:cNvPicPr>
                <a:picLocks noChangeAspect="1"/>
              </p:cNvPicPr>
              <p:nvPr/>
            </p:nvPicPr>
            <p:blipFill>
              <a:blip r:embed="rId17" cstate="screen">
                <a:alphaModFix amt="61000"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482" y="2290817"/>
                <a:ext cx="630936" cy="274320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4169" y="2298104"/>
                <a:ext cx="274320" cy="274320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3407" y="1851468"/>
              <a:ext cx="1304035" cy="25149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231206B-40EE-6748-BD68-D4BA2E23B4E9}"/>
              </a:ext>
            </a:extLst>
          </p:cNvPr>
          <p:cNvGrpSpPr/>
          <p:nvPr/>
        </p:nvGrpSpPr>
        <p:grpSpPr>
          <a:xfrm>
            <a:off x="643333" y="3738880"/>
            <a:ext cx="934655" cy="689045"/>
            <a:chOff x="1240578" y="2884010"/>
            <a:chExt cx="934654" cy="689045"/>
          </a:xfrm>
        </p:grpSpPr>
        <p:pic>
          <p:nvPicPr>
            <p:cNvPr id="35" name="Picture 34" descr="image.jpg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578" y="3321562"/>
              <a:ext cx="934654" cy="251493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/>
            <p:nvPr/>
          </p:nvCxnSpPr>
          <p:spPr>
            <a:xfrm flipV="1">
              <a:off x="1750807" y="2884010"/>
              <a:ext cx="0" cy="3101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DF5B5D-46B2-7144-A2EA-5272F958D23A}"/>
              </a:ext>
            </a:extLst>
          </p:cNvPr>
          <p:cNvGrpSpPr/>
          <p:nvPr/>
        </p:nvGrpSpPr>
        <p:grpSpPr>
          <a:xfrm>
            <a:off x="2327240" y="3738881"/>
            <a:ext cx="950445" cy="1652977"/>
            <a:chOff x="2844970" y="2884011"/>
            <a:chExt cx="950445" cy="1652977"/>
          </a:xfrm>
        </p:grpSpPr>
        <p:cxnSp>
          <p:nvCxnSpPr>
            <p:cNvPr id="39" name="Straight Arrow Connector 38"/>
            <p:cNvCxnSpPr/>
            <p:nvPr/>
          </p:nvCxnSpPr>
          <p:spPr>
            <a:xfrm flipH="1" flipV="1">
              <a:off x="3315542" y="2884011"/>
              <a:ext cx="4650" cy="383483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KUBI.jpg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4970" y="4285495"/>
              <a:ext cx="950445" cy="251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USA-NPN_logo.png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4405" y="3651119"/>
              <a:ext cx="826330" cy="251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ryadLogo.jpg"/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8998" y="3321562"/>
              <a:ext cx="402388" cy="251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480" y="3960690"/>
              <a:ext cx="692181" cy="25149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B7AB63-D272-1440-82D7-5EC3A99B3800}"/>
              </a:ext>
            </a:extLst>
          </p:cNvPr>
          <p:cNvGrpSpPr/>
          <p:nvPr/>
        </p:nvGrpSpPr>
        <p:grpSpPr>
          <a:xfrm>
            <a:off x="3364299" y="2402227"/>
            <a:ext cx="733519" cy="1087097"/>
            <a:chOff x="3921785" y="1547357"/>
            <a:chExt cx="733520" cy="1087098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4293598" y="2450027"/>
              <a:ext cx="0" cy="18442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2799" y="1851468"/>
              <a:ext cx="251493" cy="25149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1785" y="2161644"/>
              <a:ext cx="733520" cy="2514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5439" y="1547357"/>
              <a:ext cx="246217" cy="25149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1989EB-ED37-5F47-AF37-1B038703685A}"/>
              </a:ext>
            </a:extLst>
          </p:cNvPr>
          <p:cNvGrpSpPr/>
          <p:nvPr/>
        </p:nvGrpSpPr>
        <p:grpSpPr>
          <a:xfrm>
            <a:off x="2583634" y="1754574"/>
            <a:ext cx="1077825" cy="1734752"/>
            <a:chOff x="3101361" y="899703"/>
            <a:chExt cx="1077825" cy="173475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3650604" y="1532379"/>
              <a:ext cx="0" cy="1102077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101361" y="899703"/>
              <a:ext cx="1077825" cy="25149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0192" y="1190976"/>
              <a:ext cx="640163" cy="25149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B0B36-D44A-474B-93BE-B9C10D56E0C5}"/>
              </a:ext>
            </a:extLst>
          </p:cNvPr>
          <p:cNvGrpSpPr/>
          <p:nvPr/>
        </p:nvGrpSpPr>
        <p:grpSpPr>
          <a:xfrm>
            <a:off x="3165810" y="3738880"/>
            <a:ext cx="607051" cy="677285"/>
            <a:chOff x="3663660" y="2884010"/>
            <a:chExt cx="607051" cy="67728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3660" y="3309802"/>
              <a:ext cx="607051" cy="251493"/>
            </a:xfrm>
            <a:prstGeom prst="rect">
              <a:avLst/>
            </a:prstGeom>
          </p:spPr>
        </p:pic>
        <p:cxnSp>
          <p:nvCxnSpPr>
            <p:cNvPr id="50" name="Straight Arrow Connector 49"/>
            <p:cNvCxnSpPr/>
            <p:nvPr/>
          </p:nvCxnSpPr>
          <p:spPr>
            <a:xfrm flipV="1">
              <a:off x="3953851" y="2884010"/>
              <a:ext cx="7629" cy="3101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6F60B8-47D8-4C46-8D74-8A3389156F91}"/>
              </a:ext>
            </a:extLst>
          </p:cNvPr>
          <p:cNvGrpSpPr/>
          <p:nvPr/>
        </p:nvGrpSpPr>
        <p:grpSpPr>
          <a:xfrm>
            <a:off x="3724628" y="3738878"/>
            <a:ext cx="677096" cy="491822"/>
            <a:chOff x="4321873" y="2884010"/>
            <a:chExt cx="677096" cy="491822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1873" y="3124339"/>
              <a:ext cx="677096" cy="251493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/>
            <p:nvPr/>
          </p:nvCxnSpPr>
          <p:spPr>
            <a:xfrm flipV="1">
              <a:off x="4660421" y="2884010"/>
              <a:ext cx="0" cy="148051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4AB121-88D8-E145-BFB4-3237BC907636}"/>
              </a:ext>
            </a:extLst>
          </p:cNvPr>
          <p:cNvGrpSpPr/>
          <p:nvPr/>
        </p:nvGrpSpPr>
        <p:grpSpPr>
          <a:xfrm>
            <a:off x="3979553" y="1847066"/>
            <a:ext cx="838308" cy="1642259"/>
            <a:chOff x="4268684" y="992196"/>
            <a:chExt cx="838308" cy="164225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17DFB09-5DC0-E941-924A-595AA3F2E3FB}"/>
                </a:ext>
              </a:extLst>
            </p:cNvPr>
            <p:cNvGrpSpPr/>
            <p:nvPr/>
          </p:nvGrpSpPr>
          <p:grpSpPr>
            <a:xfrm>
              <a:off x="4268684" y="992196"/>
              <a:ext cx="838308" cy="1001355"/>
              <a:chOff x="4268684" y="1181037"/>
              <a:chExt cx="838308" cy="1001355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7010F04-D619-444D-967D-A218C46FE5BA}"/>
                  </a:ext>
                </a:extLst>
              </p:cNvPr>
              <p:cNvGrpSpPr/>
              <p:nvPr/>
            </p:nvGrpSpPr>
            <p:grpSpPr>
              <a:xfrm>
                <a:off x="4268684" y="1181037"/>
                <a:ext cx="838308" cy="607874"/>
                <a:chOff x="4268684" y="1190976"/>
                <a:chExt cx="838308" cy="607874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3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3302" y="1190976"/>
                  <a:ext cx="289072" cy="251493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3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8684" y="1547357"/>
                  <a:ext cx="838308" cy="251493"/>
                </a:xfrm>
                <a:prstGeom prst="rect">
                  <a:avLst/>
                </a:prstGeom>
              </p:spPr>
            </p:pic>
          </p:grp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8118" y="1851466"/>
                <a:ext cx="365760" cy="330926"/>
              </a:xfrm>
              <a:prstGeom prst="rect">
                <a:avLst/>
              </a:prstGeom>
            </p:spPr>
          </p:pic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4690948" y="2083513"/>
              <a:ext cx="3956" cy="55094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70AB85-DC64-DA4F-926C-B196C45D4A9F}"/>
              </a:ext>
            </a:extLst>
          </p:cNvPr>
          <p:cNvGrpSpPr/>
          <p:nvPr/>
        </p:nvGrpSpPr>
        <p:grpSpPr>
          <a:xfrm>
            <a:off x="4760129" y="3016513"/>
            <a:ext cx="578432" cy="472812"/>
            <a:chOff x="5317615" y="2161644"/>
            <a:chExt cx="578433" cy="472811"/>
          </a:xfrm>
        </p:grpSpPr>
        <p:pic>
          <p:nvPicPr>
            <p:cNvPr id="57" name="Picture 47"/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7615" y="2161644"/>
              <a:ext cx="578433" cy="251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8" name="Straight Arrow Connector 57"/>
            <p:cNvCxnSpPr/>
            <p:nvPr/>
          </p:nvCxnSpPr>
          <p:spPr>
            <a:xfrm flipV="1">
              <a:off x="5600676" y="2450027"/>
              <a:ext cx="0" cy="18442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C3A54F3-7C48-6543-93CC-6D05F0E583E9}"/>
              </a:ext>
            </a:extLst>
          </p:cNvPr>
          <p:cNvGrpSpPr/>
          <p:nvPr/>
        </p:nvGrpSpPr>
        <p:grpSpPr>
          <a:xfrm>
            <a:off x="5178356" y="3739485"/>
            <a:ext cx="402387" cy="491216"/>
            <a:chOff x="5755719" y="2884616"/>
            <a:chExt cx="402388" cy="491216"/>
          </a:xfrm>
        </p:grpSpPr>
        <p:pic>
          <p:nvPicPr>
            <p:cNvPr id="59" name="Picture 58" descr="NRDC_logo_new.jpg"/>
            <p:cNvPicPr>
              <a:picLocks noChangeAspect="1"/>
            </p:cNvPicPr>
            <p:nvPr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5719" y="3124339"/>
              <a:ext cx="402388" cy="251493"/>
            </a:xfrm>
            <a:prstGeom prst="rect">
              <a:avLst/>
            </a:prstGeom>
          </p:spPr>
        </p:pic>
        <p:cxnSp>
          <p:nvCxnSpPr>
            <p:cNvPr id="61" name="Straight Arrow Connector 60"/>
            <p:cNvCxnSpPr/>
            <p:nvPr/>
          </p:nvCxnSpPr>
          <p:spPr>
            <a:xfrm flipV="1">
              <a:off x="5959546" y="2884616"/>
              <a:ext cx="0" cy="18442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D064AFF-FBF8-3E43-B73F-40870D318973}"/>
              </a:ext>
            </a:extLst>
          </p:cNvPr>
          <p:cNvGrpSpPr/>
          <p:nvPr/>
        </p:nvGrpSpPr>
        <p:grpSpPr>
          <a:xfrm>
            <a:off x="5170869" y="1754573"/>
            <a:ext cx="1032214" cy="1734752"/>
            <a:chOff x="5817808" y="899703"/>
            <a:chExt cx="1032213" cy="1734752"/>
          </a:xfrm>
        </p:grpSpPr>
        <p:pic>
          <p:nvPicPr>
            <p:cNvPr id="62" name="Picture 61" descr="PPBio.png"/>
            <p:cNvPicPr>
              <a:picLocks noChangeAspect="1"/>
            </p:cNvPicPr>
            <p:nvPr/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4370" y="899703"/>
              <a:ext cx="321015" cy="251493"/>
            </a:xfrm>
            <a:prstGeom prst="rect">
              <a:avLst/>
            </a:prstGeom>
          </p:spPr>
        </p:pic>
        <p:cxnSp>
          <p:nvCxnSpPr>
            <p:cNvPr id="64" name="Straight Arrow Connector 63"/>
            <p:cNvCxnSpPr/>
            <p:nvPr/>
          </p:nvCxnSpPr>
          <p:spPr>
            <a:xfrm flipV="1">
              <a:off x="6333916" y="1824690"/>
              <a:ext cx="0" cy="809765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 descr="NKN.png"/>
            <p:cNvPicPr>
              <a:picLocks noChangeAspect="1"/>
            </p:cNvPicPr>
            <p:nvPr/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7808" y="1190976"/>
              <a:ext cx="1032213" cy="251493"/>
            </a:xfrm>
            <a:prstGeom prst="rect">
              <a:avLst/>
            </a:prstGeom>
          </p:spPr>
        </p:pic>
        <p:pic>
          <p:nvPicPr>
            <p:cNvPr id="66" name="Picture 65" descr="ncei-circular-icon.png"/>
            <p:cNvPicPr>
              <a:picLocks noChangeAspect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5185" y="1538974"/>
              <a:ext cx="277461" cy="268259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D4A1371-7281-D542-B2BA-FF9D1A08A82D}"/>
              </a:ext>
            </a:extLst>
          </p:cNvPr>
          <p:cNvGrpSpPr/>
          <p:nvPr/>
        </p:nvGrpSpPr>
        <p:grpSpPr>
          <a:xfrm>
            <a:off x="5731243" y="3739485"/>
            <a:ext cx="626316" cy="491216"/>
            <a:chOff x="6268851" y="2884616"/>
            <a:chExt cx="626316" cy="491216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585939" y="2884616"/>
              <a:ext cx="0" cy="18442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 descr="NEON_new.png"/>
            <p:cNvPicPr>
              <a:picLocks noChangeAspect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8851" y="3124339"/>
              <a:ext cx="626316" cy="251493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AEEBDCA-97A1-7F4C-9F62-B37D9067647B}"/>
              </a:ext>
            </a:extLst>
          </p:cNvPr>
          <p:cNvGrpSpPr/>
          <p:nvPr/>
        </p:nvGrpSpPr>
        <p:grpSpPr>
          <a:xfrm>
            <a:off x="5969314" y="2402227"/>
            <a:ext cx="739342" cy="1087097"/>
            <a:chOff x="6665950" y="1547357"/>
            <a:chExt cx="739342" cy="1087097"/>
          </a:xfrm>
        </p:grpSpPr>
        <p:pic>
          <p:nvPicPr>
            <p:cNvPr id="60" name="Picture 59" descr="Arctica.png"/>
            <p:cNvPicPr>
              <a:picLocks noChangeAspect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0610" y="1547357"/>
              <a:ext cx="251895" cy="251493"/>
            </a:xfrm>
            <a:prstGeom prst="rect">
              <a:avLst/>
            </a:prstGeom>
          </p:spPr>
        </p:pic>
        <p:pic>
          <p:nvPicPr>
            <p:cNvPr id="70" name="Picture 69" descr="BCODMO.jpeg"/>
            <p:cNvPicPr>
              <a:picLocks noChangeAspect="1"/>
            </p:cNvPicPr>
            <p:nvPr/>
          </p:nvPicPr>
          <p:blipFill rotWithShape="1"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65950" y="1851468"/>
              <a:ext cx="739342" cy="251493"/>
            </a:xfrm>
            <a:prstGeom prst="rect">
              <a:avLst/>
            </a:prstGeom>
          </p:spPr>
        </p:pic>
        <p:cxnSp>
          <p:nvCxnSpPr>
            <p:cNvPr id="71" name="Straight Arrow Connector 70"/>
            <p:cNvCxnSpPr/>
            <p:nvPr/>
          </p:nvCxnSpPr>
          <p:spPr>
            <a:xfrm flipV="1">
              <a:off x="7035621" y="2185931"/>
              <a:ext cx="0" cy="448523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03280F-675E-B042-95A9-3B3DCE8D9F1C}"/>
              </a:ext>
            </a:extLst>
          </p:cNvPr>
          <p:cNvGrpSpPr/>
          <p:nvPr/>
        </p:nvGrpSpPr>
        <p:grpSpPr>
          <a:xfrm>
            <a:off x="6468190" y="3737180"/>
            <a:ext cx="478620" cy="1329873"/>
            <a:chOff x="7005797" y="2882310"/>
            <a:chExt cx="478619" cy="1329873"/>
          </a:xfrm>
        </p:grpSpPr>
        <p:pic>
          <p:nvPicPr>
            <p:cNvPr id="63" name="Picture 62" descr="R2R.png"/>
            <p:cNvPicPr>
              <a:picLocks noChangeAspect="1"/>
            </p:cNvPicPr>
            <p:nvPr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816" y="3960690"/>
              <a:ext cx="284584" cy="251493"/>
            </a:xfrm>
            <a:prstGeom prst="rect">
              <a:avLst/>
            </a:prstGeom>
          </p:spPr>
        </p:pic>
        <p:pic>
          <p:nvPicPr>
            <p:cNvPr id="67" name="Picture 66" descr="GRIIDC_logo.jpg"/>
            <p:cNvPicPr>
              <a:picLocks noChangeAspect="1"/>
            </p:cNvPicPr>
            <p:nvPr/>
          </p:nvPicPr>
          <p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1532" y="3651119"/>
              <a:ext cx="347152" cy="251493"/>
            </a:xfrm>
            <a:prstGeom prst="rect">
              <a:avLst/>
            </a:prstGeom>
            <a:ln w="3175" cmpd="sng">
              <a:noFill/>
            </a:ln>
          </p:spPr>
        </p:pic>
        <p:pic>
          <p:nvPicPr>
            <p:cNvPr id="69" name="Picture 68" descr="tdar-logo.png"/>
            <p:cNvPicPr>
              <a:picLocks noChangeAspect="1"/>
            </p:cNvPicPr>
            <p:nvPr/>
          </p:nvPicPr>
          <p:blipFill>
            <a:blip r:embed="rId4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5797" y="3322705"/>
              <a:ext cx="478619" cy="249209"/>
            </a:xfrm>
            <a:prstGeom prst="rect">
              <a:avLst/>
            </a:prstGeom>
          </p:spPr>
        </p:pic>
        <p:cxnSp>
          <p:nvCxnSpPr>
            <p:cNvPr id="72" name="Straight Arrow Connector 71"/>
            <p:cNvCxnSpPr/>
            <p:nvPr/>
          </p:nvCxnSpPr>
          <p:spPr>
            <a:xfrm flipV="1">
              <a:off x="7240214" y="2882310"/>
              <a:ext cx="0" cy="34086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B8F75EC-8FFE-2041-9B59-410D4B3AB460}"/>
              </a:ext>
            </a:extLst>
          </p:cNvPr>
          <p:cNvGrpSpPr/>
          <p:nvPr/>
        </p:nvGrpSpPr>
        <p:grpSpPr>
          <a:xfrm>
            <a:off x="6827928" y="2974598"/>
            <a:ext cx="335323" cy="547907"/>
            <a:chOff x="7405292" y="2119728"/>
            <a:chExt cx="335323" cy="547908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5292" y="2119728"/>
              <a:ext cx="335323" cy="335324"/>
            </a:xfrm>
            <a:prstGeom prst="rect">
              <a:avLst/>
            </a:prstGeom>
          </p:spPr>
        </p:pic>
        <p:cxnSp>
          <p:nvCxnSpPr>
            <p:cNvPr id="75" name="Straight Arrow Connector 74"/>
            <p:cNvCxnSpPr/>
            <p:nvPr/>
          </p:nvCxnSpPr>
          <p:spPr>
            <a:xfrm flipV="1">
              <a:off x="7572953" y="2483208"/>
              <a:ext cx="0" cy="18442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7EC9453-D343-D944-A018-D2C426770A0D}"/>
              </a:ext>
            </a:extLst>
          </p:cNvPr>
          <p:cNvGrpSpPr/>
          <p:nvPr/>
        </p:nvGrpSpPr>
        <p:grpSpPr>
          <a:xfrm>
            <a:off x="6877520" y="2360314"/>
            <a:ext cx="973816" cy="1162193"/>
            <a:chOff x="7444946" y="1505444"/>
            <a:chExt cx="973815" cy="1162193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4946" y="1505444"/>
              <a:ext cx="973815" cy="335322"/>
            </a:xfrm>
            <a:prstGeom prst="rect">
              <a:avLst/>
            </a:prstGeom>
          </p:spPr>
        </p:pic>
        <p:cxnSp>
          <p:nvCxnSpPr>
            <p:cNvPr id="76" name="Straight Arrow Connector 75"/>
            <p:cNvCxnSpPr/>
            <p:nvPr/>
          </p:nvCxnSpPr>
          <p:spPr>
            <a:xfrm flipH="1" flipV="1">
              <a:off x="7924576" y="1943796"/>
              <a:ext cx="1016" cy="723841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BBCFB82-9229-0246-B165-C26B602AF174}"/>
              </a:ext>
            </a:extLst>
          </p:cNvPr>
          <p:cNvGrpSpPr/>
          <p:nvPr/>
        </p:nvGrpSpPr>
        <p:grpSpPr>
          <a:xfrm>
            <a:off x="7217038" y="3742433"/>
            <a:ext cx="219134" cy="488269"/>
            <a:chOff x="7774525" y="2887563"/>
            <a:chExt cx="219134" cy="488269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4525" y="3124339"/>
              <a:ext cx="219134" cy="251493"/>
            </a:xfrm>
            <a:prstGeom prst="rect">
              <a:avLst/>
            </a:prstGeom>
          </p:spPr>
        </p:pic>
        <p:cxnSp>
          <p:nvCxnSpPr>
            <p:cNvPr id="78" name="Straight Arrow Connector 77"/>
            <p:cNvCxnSpPr/>
            <p:nvPr/>
          </p:nvCxnSpPr>
          <p:spPr>
            <a:xfrm flipV="1">
              <a:off x="7886958" y="2887563"/>
              <a:ext cx="0" cy="181481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B404398-05FA-094A-A057-30A0404EAE4B}"/>
              </a:ext>
            </a:extLst>
          </p:cNvPr>
          <p:cNvGrpSpPr/>
          <p:nvPr/>
        </p:nvGrpSpPr>
        <p:grpSpPr>
          <a:xfrm>
            <a:off x="7600037" y="3737182"/>
            <a:ext cx="189458" cy="493520"/>
            <a:chOff x="8127704" y="2882311"/>
            <a:chExt cx="189458" cy="493521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7704" y="3124339"/>
              <a:ext cx="189458" cy="251493"/>
            </a:xfrm>
            <a:prstGeom prst="rect">
              <a:avLst/>
            </a:prstGeom>
          </p:spPr>
        </p:pic>
        <p:cxnSp>
          <p:nvCxnSpPr>
            <p:cNvPr id="80" name="Straight Arrow Connector 79"/>
            <p:cNvCxnSpPr/>
            <p:nvPr/>
          </p:nvCxnSpPr>
          <p:spPr>
            <a:xfrm flipV="1">
              <a:off x="8202029" y="2882311"/>
              <a:ext cx="0" cy="181481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440" y="5621899"/>
            <a:ext cx="629389" cy="2560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5031D2-AF62-B64F-A342-B96B71489815}"/>
              </a:ext>
            </a:extLst>
          </p:cNvPr>
          <p:cNvGrpSpPr/>
          <p:nvPr/>
        </p:nvGrpSpPr>
        <p:grpSpPr>
          <a:xfrm>
            <a:off x="7789138" y="3553030"/>
            <a:ext cx="1010021" cy="144288"/>
            <a:chOff x="8407616" y="2688561"/>
            <a:chExt cx="1010021" cy="14428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46C4031-3D18-3D42-954A-669FBA1F7F90}"/>
                </a:ext>
              </a:extLst>
            </p:cNvPr>
            <p:cNvGrpSpPr/>
            <p:nvPr/>
          </p:nvGrpSpPr>
          <p:grpSpPr>
            <a:xfrm>
              <a:off x="8407616" y="2688561"/>
              <a:ext cx="360722" cy="144288"/>
              <a:chOff x="6493116" y="83826"/>
              <a:chExt cx="360722" cy="144288"/>
            </a:xfrm>
          </p:grpSpPr>
          <p:sp>
            <p:nvSpPr>
              <p:cNvPr id="97" name="Chevron 96">
                <a:extLst>
                  <a:ext uri="{FF2B5EF4-FFF2-40B4-BE49-F238E27FC236}">
                    <a16:creationId xmlns:a16="http://schemas.microsoft.com/office/drawing/2014/main" id="{D96D6CA8-7B57-CE4A-A42F-8751CEEE2AC4}"/>
                  </a:ext>
                </a:extLst>
              </p:cNvPr>
              <p:cNvSpPr/>
              <p:nvPr/>
            </p:nvSpPr>
            <p:spPr>
              <a:xfrm>
                <a:off x="6493116" y="83826"/>
                <a:ext cx="360722" cy="144288"/>
              </a:xfrm>
              <a:prstGeom prst="chevron">
                <a:avLst/>
              </a:prstGeom>
              <a:solidFill>
                <a:srgbClr val="1F4C4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Chevron 4">
                <a:extLst>
                  <a:ext uri="{FF2B5EF4-FFF2-40B4-BE49-F238E27FC236}">
                    <a16:creationId xmlns:a16="http://schemas.microsoft.com/office/drawing/2014/main" id="{62D7F406-43BD-4E49-9D7C-E7EB6FA5675C}"/>
                  </a:ext>
                </a:extLst>
              </p:cNvPr>
              <p:cNvSpPr txBox="1"/>
              <p:nvPr/>
            </p:nvSpPr>
            <p:spPr>
              <a:xfrm>
                <a:off x="6565260" y="83826"/>
                <a:ext cx="216434" cy="1442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003" tIns="8001" rIns="8001" bIns="8001" numCol="1" spcCol="1270" anchor="ctr" anchorCtr="0">
                <a:noAutofit/>
              </a:bodyPr>
              <a:lstStyle/>
              <a:p>
                <a:pPr algn="ctr" defTabSz="266702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599" dirty="0"/>
                  <a:t>2018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AE1C8A6-5F77-DF4F-BE1E-FD985418FEE6}"/>
                </a:ext>
              </a:extLst>
            </p:cNvPr>
            <p:cNvGrpSpPr/>
            <p:nvPr/>
          </p:nvGrpSpPr>
          <p:grpSpPr>
            <a:xfrm>
              <a:off x="8732265" y="2688561"/>
              <a:ext cx="360722" cy="144288"/>
              <a:chOff x="6817765" y="83826"/>
              <a:chExt cx="360722" cy="144288"/>
            </a:xfrm>
          </p:grpSpPr>
          <p:sp>
            <p:nvSpPr>
              <p:cNvPr id="95" name="Chevron 94">
                <a:extLst>
                  <a:ext uri="{FF2B5EF4-FFF2-40B4-BE49-F238E27FC236}">
                    <a16:creationId xmlns:a16="http://schemas.microsoft.com/office/drawing/2014/main" id="{E5CBB028-C1D7-124F-9B0D-B760A1326B21}"/>
                  </a:ext>
                </a:extLst>
              </p:cNvPr>
              <p:cNvSpPr/>
              <p:nvPr/>
            </p:nvSpPr>
            <p:spPr>
              <a:xfrm>
                <a:off x="6817765" y="83826"/>
                <a:ext cx="360722" cy="144288"/>
              </a:xfrm>
              <a:prstGeom prst="chevron">
                <a:avLst/>
              </a:prstGeom>
              <a:solidFill>
                <a:srgbClr val="1F4C4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6" name="Chevron 6">
                <a:extLst>
                  <a:ext uri="{FF2B5EF4-FFF2-40B4-BE49-F238E27FC236}">
                    <a16:creationId xmlns:a16="http://schemas.microsoft.com/office/drawing/2014/main" id="{2B4CE1B7-6B33-EE4D-B6A0-F6A264486B5A}"/>
                  </a:ext>
                </a:extLst>
              </p:cNvPr>
              <p:cNvSpPr txBox="1"/>
              <p:nvPr/>
            </p:nvSpPr>
            <p:spPr>
              <a:xfrm>
                <a:off x="6889909" y="83826"/>
                <a:ext cx="216434" cy="1442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003" tIns="8001" rIns="8001" bIns="8001" numCol="1" spcCol="1270" anchor="ctr" anchorCtr="0">
                <a:noAutofit/>
              </a:bodyPr>
              <a:lstStyle/>
              <a:p>
                <a:pPr algn="ctr" defTabSz="266702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599" dirty="0"/>
                  <a:t>2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DB8A527-3C25-184B-AE56-6B8D3131D093}"/>
                </a:ext>
              </a:extLst>
            </p:cNvPr>
            <p:cNvGrpSpPr/>
            <p:nvPr/>
          </p:nvGrpSpPr>
          <p:grpSpPr>
            <a:xfrm>
              <a:off x="9056915" y="2688561"/>
              <a:ext cx="360722" cy="144288"/>
              <a:chOff x="7142415" y="83826"/>
              <a:chExt cx="360722" cy="144288"/>
            </a:xfrm>
          </p:grpSpPr>
          <p:sp>
            <p:nvSpPr>
              <p:cNvPr id="93" name="Chevron 92">
                <a:extLst>
                  <a:ext uri="{FF2B5EF4-FFF2-40B4-BE49-F238E27FC236}">
                    <a16:creationId xmlns:a16="http://schemas.microsoft.com/office/drawing/2014/main" id="{DCA7B490-53EB-454D-B2F4-F19ADB71E57B}"/>
                  </a:ext>
                </a:extLst>
              </p:cNvPr>
              <p:cNvSpPr/>
              <p:nvPr/>
            </p:nvSpPr>
            <p:spPr>
              <a:xfrm>
                <a:off x="7142415" y="83826"/>
                <a:ext cx="360722" cy="144288"/>
              </a:xfrm>
              <a:prstGeom prst="chevron">
                <a:avLst/>
              </a:prstGeom>
              <a:solidFill>
                <a:srgbClr val="1F4C4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4" name="Chevron 8">
                <a:extLst>
                  <a:ext uri="{FF2B5EF4-FFF2-40B4-BE49-F238E27FC236}">
                    <a16:creationId xmlns:a16="http://schemas.microsoft.com/office/drawing/2014/main" id="{8111C1EA-BE47-9E46-880C-85D06C9984D9}"/>
                  </a:ext>
                </a:extLst>
              </p:cNvPr>
              <p:cNvSpPr txBox="1"/>
              <p:nvPr/>
            </p:nvSpPr>
            <p:spPr>
              <a:xfrm>
                <a:off x="7214559" y="83826"/>
                <a:ext cx="216434" cy="1442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003" tIns="8001" rIns="8001" bIns="8001" numCol="1" spcCol="1270" anchor="ctr" anchorCtr="0">
                <a:noAutofit/>
              </a:bodyPr>
              <a:lstStyle/>
              <a:p>
                <a:pPr algn="ctr" defTabSz="266702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599" dirty="0"/>
                  <a:t>3</a:t>
                </a: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7F82435-94C1-EA40-913C-CA14692BA687}"/>
              </a:ext>
            </a:extLst>
          </p:cNvPr>
          <p:cNvGrpSpPr/>
          <p:nvPr/>
        </p:nvGrpSpPr>
        <p:grpSpPr>
          <a:xfrm>
            <a:off x="8097593" y="2757937"/>
            <a:ext cx="392686" cy="808266"/>
            <a:chOff x="8386725" y="1903067"/>
            <a:chExt cx="392686" cy="80826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919DFEA-39D4-434C-ACB3-B7BB0878B1CB}"/>
                </a:ext>
              </a:extLst>
            </p:cNvPr>
            <p:cNvGrpSpPr/>
            <p:nvPr/>
          </p:nvGrpSpPr>
          <p:grpSpPr>
            <a:xfrm>
              <a:off x="8386725" y="1903067"/>
              <a:ext cx="392686" cy="527365"/>
              <a:chOff x="8366847" y="1873250"/>
              <a:chExt cx="392686" cy="52736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35464" y="1873250"/>
                <a:ext cx="256032" cy="256032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66847" y="2144583"/>
                <a:ext cx="392686" cy="256032"/>
              </a:xfrm>
              <a:prstGeom prst="rect">
                <a:avLst/>
              </a:prstGeom>
            </p:spPr>
          </p:pic>
        </p:grp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8F749FF0-36E7-5F49-B36D-FEB2C6202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8426139" y="2330333"/>
              <a:ext cx="304800" cy="381000"/>
            </a:xfrm>
            <a:prstGeom prst="rect">
              <a:avLst/>
            </a:prstGeom>
          </p:spPr>
        </p:pic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2D047B0B-39A3-E648-A7F7-733D5CD848C5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893" y="5637901"/>
            <a:ext cx="489661" cy="224029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7D31E92-4331-E647-8B0F-6A729E5B8EA0}"/>
              </a:ext>
            </a:extLst>
          </p:cNvPr>
          <p:cNvGrpSpPr/>
          <p:nvPr/>
        </p:nvGrpSpPr>
        <p:grpSpPr>
          <a:xfrm>
            <a:off x="8748338" y="3552507"/>
            <a:ext cx="360722" cy="144288"/>
            <a:chOff x="7467065" y="83826"/>
            <a:chExt cx="360722" cy="144288"/>
          </a:xfrm>
        </p:grpSpPr>
        <p:sp>
          <p:nvSpPr>
            <p:cNvPr id="118" name="Chevron 117">
              <a:extLst>
                <a:ext uri="{FF2B5EF4-FFF2-40B4-BE49-F238E27FC236}">
                  <a16:creationId xmlns:a16="http://schemas.microsoft.com/office/drawing/2014/main" id="{AAC5BAC3-425F-8344-9CA1-FCD4657774F3}"/>
                </a:ext>
              </a:extLst>
            </p:cNvPr>
            <p:cNvSpPr/>
            <p:nvPr/>
          </p:nvSpPr>
          <p:spPr>
            <a:xfrm>
              <a:off x="7467065" y="83826"/>
              <a:ext cx="360722" cy="144288"/>
            </a:xfrm>
            <a:prstGeom prst="chevron">
              <a:avLst/>
            </a:prstGeom>
            <a:solidFill>
              <a:srgbClr val="1F4C4B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9" name="Chevron 4">
              <a:extLst>
                <a:ext uri="{FF2B5EF4-FFF2-40B4-BE49-F238E27FC236}">
                  <a16:creationId xmlns:a16="http://schemas.microsoft.com/office/drawing/2014/main" id="{A0060315-4148-3E4F-B748-C38FB87FFF12}"/>
                </a:ext>
              </a:extLst>
            </p:cNvPr>
            <p:cNvSpPr txBox="1"/>
            <p:nvPr/>
          </p:nvSpPr>
          <p:spPr>
            <a:xfrm>
              <a:off x="7539209" y="83826"/>
              <a:ext cx="216434" cy="1442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003" tIns="8001" rIns="8001" bIns="8001" numCol="1" spcCol="1270" anchor="ctr" anchorCtr="0">
              <a:noAutofit/>
            </a:bodyPr>
            <a:lstStyle/>
            <a:p>
              <a:pPr algn="ctr" defTabSz="266702">
                <a:lnSpc>
                  <a:spcPct val="90000"/>
                </a:lnSpc>
                <a:spcAft>
                  <a:spcPct val="35000"/>
                </a:spcAft>
              </a:pPr>
              <a:r>
                <a:rPr lang="en-US" sz="599" dirty="0"/>
                <a:t>4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6A3D356-7CB5-534A-9A6A-28052062D0A8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499" y="3908412"/>
            <a:ext cx="1222198" cy="366659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518E526-E81F-B444-80B7-D612B8F6B20E}"/>
              </a:ext>
            </a:extLst>
          </p:cNvPr>
          <p:cNvCxnSpPr/>
          <p:nvPr/>
        </p:nvCxnSpPr>
        <p:spPr>
          <a:xfrm flipV="1">
            <a:off x="8750492" y="3742110"/>
            <a:ext cx="0" cy="181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8851328" y="2829088"/>
            <a:ext cx="2971" cy="65910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cern_logo.png"/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166" y="2469627"/>
            <a:ext cx="466393" cy="327129"/>
          </a:xfrm>
          <a:prstGeom prst="rect">
            <a:avLst/>
          </a:prstGeom>
        </p:spPr>
      </p:pic>
      <p:pic>
        <p:nvPicPr>
          <p:cNvPr id="89" name="Picture 88" descr="CARY.png"/>
          <p:cNvPicPr>
            <a:picLocks noChangeAspect="1"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608" y="5607291"/>
            <a:ext cx="939649" cy="251371"/>
          </a:xfrm>
          <a:prstGeom prst="rect">
            <a:avLst/>
          </a:prstGeom>
        </p:spPr>
      </p:pic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C3E2C0E-AD6F-194B-9CF1-E8988A22C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2238" y="925728"/>
            <a:ext cx="6718101" cy="393852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2000" dirty="0"/>
              <a:t>2014 – </a:t>
            </a:r>
            <a:r>
              <a:rPr lang="en-US" sz="2000" dirty="0" err="1"/>
              <a:t>DataONE</a:t>
            </a:r>
            <a:r>
              <a:rPr lang="en-US" sz="2000" dirty="0"/>
              <a:t> / 2</a:t>
            </a:r>
            <a:r>
              <a:rPr lang="en-US" sz="2000" baseline="30000" dirty="0"/>
              <a:t>nd</a:t>
            </a:r>
            <a:r>
              <a:rPr lang="en-US" sz="2000" dirty="0"/>
              <a:t> Five-Year Award</a:t>
            </a:r>
          </a:p>
        </p:txBody>
      </p:sp>
    </p:spTree>
    <p:extLst>
      <p:ext uri="{BB962C8B-B14F-4D97-AF65-F5344CB8AC3E}">
        <p14:creationId xmlns:p14="http://schemas.microsoft.com/office/powerpoint/2010/main" val="318922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12238" y="925727"/>
            <a:ext cx="6718101" cy="3646273"/>
          </a:xfrm>
        </p:spPr>
        <p:txBody>
          <a:bodyPr/>
          <a:lstStyle/>
          <a:p>
            <a:r>
              <a:rPr lang="en-US" sz="2800" dirty="0" err="1"/>
              <a:t>DataONE</a:t>
            </a:r>
            <a:r>
              <a:rPr lang="en-US" sz="2800" dirty="0"/>
              <a:t> as Project</a:t>
            </a:r>
          </a:p>
          <a:p>
            <a:r>
              <a:rPr lang="en-US" sz="2800" dirty="0" err="1"/>
              <a:t>DataONE</a:t>
            </a:r>
            <a:r>
              <a:rPr lang="en-US" sz="2800" dirty="0"/>
              <a:t> Components &amp; Impacts</a:t>
            </a:r>
          </a:p>
          <a:p>
            <a:r>
              <a:rPr lang="en-US" sz="2800" dirty="0" err="1"/>
              <a:t>DataONE</a:t>
            </a:r>
            <a:r>
              <a:rPr lang="en-US" sz="2800" dirty="0"/>
              <a:t> as Community</a:t>
            </a:r>
          </a:p>
          <a:p>
            <a:r>
              <a:rPr lang="en-US" sz="2800" dirty="0"/>
              <a:t>Conversation – What do you need in the contemporary landscape? </a:t>
            </a:r>
          </a:p>
        </p:txBody>
      </p:sp>
    </p:spTree>
    <p:extLst>
      <p:ext uri="{BB962C8B-B14F-4D97-AF65-F5344CB8AC3E}">
        <p14:creationId xmlns:p14="http://schemas.microsoft.com/office/powerpoint/2010/main" val="30628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 err="1">
                <a:solidFill>
                  <a:srgbClr val="D4550F"/>
                </a:solidFill>
              </a:rPr>
              <a:t>DataONE</a:t>
            </a:r>
            <a:r>
              <a:rPr lang="en-US" sz="3200" b="1" dirty="0">
                <a:solidFill>
                  <a:srgbClr val="D4550F"/>
                </a:solidFill>
              </a:rPr>
              <a:t> as Project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12238" y="925728"/>
            <a:ext cx="6718101" cy="393852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2000" dirty="0"/>
              <a:t>2007 – NSF </a:t>
            </a:r>
            <a:r>
              <a:rPr lang="en-US" sz="2000" dirty="0" err="1"/>
              <a:t>DataNet</a:t>
            </a:r>
            <a:r>
              <a:rPr lang="en-US" sz="2000" dirty="0"/>
              <a:t> Solicitation</a:t>
            </a:r>
          </a:p>
        </p:txBody>
      </p:sp>
      <p:pic>
        <p:nvPicPr>
          <p:cNvPr id="4" name="Picture 2" descr="https://images-na.ssl-images-amazon.com/images/I/41x1cWZD5rL._SX344_BO1,204,203,200_.jpg">
            <a:extLst>
              <a:ext uri="{FF2B5EF4-FFF2-40B4-BE49-F238E27FC236}">
                <a16:creationId xmlns:a16="http://schemas.microsoft.com/office/drawing/2014/main" id="{41E11AE3-395D-C84F-82F9-F42669969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646071"/>
            <a:ext cx="1698625" cy="244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SC00263.JPG">
            <a:extLst>
              <a:ext uri="{FF2B5EF4-FFF2-40B4-BE49-F238E27FC236}">
                <a16:creationId xmlns:a16="http://schemas.microsoft.com/office/drawing/2014/main" id="{DCE115B3-70C4-F646-9BEB-316B0B54D7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7447" y="4408973"/>
            <a:ext cx="2790756" cy="1937466"/>
          </a:xfrm>
          <a:prstGeom prst="rect">
            <a:avLst/>
          </a:prstGeom>
          <a:noFill/>
          <a:ln w="9525">
            <a:solidFill>
              <a:srgbClr val="5E5E5E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G_4293.jpg">
            <a:extLst>
              <a:ext uri="{FF2B5EF4-FFF2-40B4-BE49-F238E27FC236}">
                <a16:creationId xmlns:a16="http://schemas.microsoft.com/office/drawing/2014/main" id="{F4EDCD08-425E-AA47-8F2C-CEB5D86B8C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3933" y="1646071"/>
            <a:ext cx="2345167" cy="2271562"/>
          </a:xfrm>
          <a:prstGeom prst="rect">
            <a:avLst/>
          </a:prstGeom>
        </p:spPr>
      </p:pic>
      <p:pic>
        <p:nvPicPr>
          <p:cNvPr id="10" name="Picture 9" descr="IMG_4189.jpg">
            <a:extLst>
              <a:ext uri="{FF2B5EF4-FFF2-40B4-BE49-F238E27FC236}">
                <a16:creationId xmlns:a16="http://schemas.microsoft.com/office/drawing/2014/main" id="{43C010CD-FB77-F248-B76A-0519900C889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3" y="4408973"/>
            <a:ext cx="2355630" cy="1766722"/>
          </a:xfrm>
          <a:prstGeom prst="rect">
            <a:avLst/>
          </a:prstGeom>
        </p:spPr>
      </p:pic>
      <p:pic>
        <p:nvPicPr>
          <p:cNvPr id="13" name="Picture 12" descr="IMG_4262.jpg">
            <a:extLst>
              <a:ext uri="{FF2B5EF4-FFF2-40B4-BE49-F238E27FC236}">
                <a16:creationId xmlns:a16="http://schemas.microsoft.com/office/drawing/2014/main" id="{9BB5D1CF-3146-C640-9CA5-E6E6C0505C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833" y="1646071"/>
            <a:ext cx="2094370" cy="1702001"/>
          </a:xfrm>
          <a:prstGeom prst="rect">
            <a:avLst/>
          </a:prstGeom>
        </p:spPr>
      </p:pic>
      <p:pic>
        <p:nvPicPr>
          <p:cNvPr id="14" name="Picture 13" descr="noun_Community_986471.png">
            <a:extLst>
              <a:ext uri="{FF2B5EF4-FFF2-40B4-BE49-F238E27FC236}">
                <a16:creationId xmlns:a16="http://schemas.microsoft.com/office/drawing/2014/main" id="{C83E38CB-85DB-A44E-9C95-8952316C9CB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81" y="4605899"/>
            <a:ext cx="1372870" cy="13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3200" b="1" dirty="0" err="1">
                <a:solidFill>
                  <a:srgbClr val="D4550F"/>
                </a:solidFill>
              </a:rPr>
              <a:t>DataONE</a:t>
            </a:r>
            <a:r>
              <a:rPr lang="en-US" sz="3200" b="1" dirty="0">
                <a:solidFill>
                  <a:srgbClr val="D4550F"/>
                </a:solidFill>
              </a:rPr>
              <a:t> as Project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12238" y="925728"/>
            <a:ext cx="6718101" cy="393852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2000" dirty="0"/>
              <a:t>2009 – </a:t>
            </a:r>
            <a:r>
              <a:rPr lang="en-US" sz="2000" dirty="0" err="1"/>
              <a:t>DataONE</a:t>
            </a:r>
            <a:r>
              <a:rPr lang="en-US" sz="2000" dirty="0"/>
              <a:t> / NSF Cooperative Agreement</a:t>
            </a:r>
          </a:p>
        </p:txBody>
      </p:sp>
      <p:sp>
        <p:nvSpPr>
          <p:cNvPr id="18" name="Text Box 45">
            <a:extLst>
              <a:ext uri="{FF2B5EF4-FFF2-40B4-BE49-F238E27FC236}">
                <a16:creationId xmlns:a16="http://schemas.microsoft.com/office/drawing/2014/main" id="{FC618B74-4DF3-B848-8C8F-7CCE32BCA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683" y="1540092"/>
            <a:ext cx="3865441" cy="61402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 defTabSz="68644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57098"/>
                </a:solidFill>
                <a:latin typeface="Raleway"/>
              </a:rPr>
              <a:t>Metadata search catalog </a:t>
            </a:r>
          </a:p>
          <a:p>
            <a:pPr marL="285750" indent="-285750" defTabSz="68644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57098"/>
                </a:solidFill>
                <a:latin typeface="Raleway"/>
              </a:rPr>
              <a:t>Citation and usage</a:t>
            </a:r>
          </a:p>
          <a:p>
            <a:pPr marL="285750" indent="-285750" defTabSz="68644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57098"/>
                </a:solidFill>
                <a:latin typeface="Raleway"/>
              </a:rPr>
              <a:t>Reproducibility and provenance</a:t>
            </a:r>
          </a:p>
          <a:p>
            <a:pPr marL="285750" indent="-285750" defTabSz="68644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57098"/>
                </a:solidFill>
                <a:latin typeface="Raleway"/>
              </a:rPr>
              <a:t>Preservation</a:t>
            </a:r>
          </a:p>
          <a:p>
            <a:pPr marL="285750" indent="-285750" defTabSz="68644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57098"/>
                </a:solidFill>
                <a:latin typeface="Raleway"/>
              </a:rPr>
              <a:t>Metadata quality services</a:t>
            </a:r>
          </a:p>
          <a:p>
            <a:pPr marL="285750" indent="-285750" defTabSz="68644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57098"/>
                </a:solidFill>
                <a:latin typeface="Raleway"/>
              </a:rPr>
              <a:t>Culture of data sharing</a:t>
            </a:r>
          </a:p>
          <a:p>
            <a:pPr marL="285750" indent="-285750" defTabSz="68644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57098"/>
                </a:solidFill>
                <a:latin typeface="Raleway"/>
              </a:rPr>
              <a:t>Sociotechnical orientation</a:t>
            </a:r>
          </a:p>
          <a:p>
            <a:pPr marL="285750" indent="-285750" defTabSz="68644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57098"/>
              </a:solidFill>
              <a:latin typeface="Raleway"/>
            </a:endParaRPr>
          </a:p>
          <a:p>
            <a:pPr defTabSz="686440">
              <a:lnSpc>
                <a:spcPct val="200000"/>
              </a:lnSpc>
              <a:spcBef>
                <a:spcPct val="50000"/>
              </a:spcBef>
            </a:pPr>
            <a:endParaRPr lang="en-US" sz="1501" kern="0" dirty="0">
              <a:solidFill>
                <a:srgbClr val="565656"/>
              </a:solidFill>
              <a:latin typeface="Raleway"/>
              <a:ea typeface="Arial"/>
              <a:cs typeface="Raleway"/>
              <a:sym typeface="Arial"/>
              <a:rtl val="0"/>
            </a:endParaRPr>
          </a:p>
        </p:txBody>
      </p:sp>
      <p:sp>
        <p:nvSpPr>
          <p:cNvPr id="19" name="Text Box 48">
            <a:extLst>
              <a:ext uri="{FF2B5EF4-FFF2-40B4-BE49-F238E27FC236}">
                <a16:creationId xmlns:a16="http://schemas.microsoft.com/office/drawing/2014/main" id="{7ABE3536-6322-F74D-96EB-A7AF7568B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000" y="1853747"/>
            <a:ext cx="2432357" cy="7337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686440">
              <a:spcBef>
                <a:spcPct val="50000"/>
              </a:spcBef>
              <a:defRPr/>
            </a:pPr>
            <a:r>
              <a:rPr lang="en-US" sz="1600" b="1" kern="0" dirty="0">
                <a:solidFill>
                  <a:srgbClr val="186072"/>
                </a:solidFill>
                <a:latin typeface="Raleway"/>
                <a:ea typeface="Arial"/>
                <a:cs typeface="Raleway"/>
                <a:sym typeface="Arial"/>
                <a:rtl val="0"/>
              </a:rPr>
              <a:t>Coordinating Nodes</a:t>
            </a:r>
            <a:endParaRPr lang="en-US" sz="1600" kern="0" dirty="0">
              <a:solidFill>
                <a:srgbClr val="186072"/>
              </a:solidFill>
              <a:latin typeface="Raleway"/>
              <a:ea typeface="Arial"/>
              <a:cs typeface="Raleway"/>
              <a:sym typeface="Arial"/>
              <a:rtl val="0"/>
            </a:endParaRPr>
          </a:p>
          <a:p>
            <a:pPr marL="137288" indent="-137288" defTabSz="686440">
              <a:spcBef>
                <a:spcPts val="75"/>
              </a:spcBef>
              <a:buFontTx/>
              <a:buChar char="•"/>
              <a:defRPr/>
            </a:pPr>
            <a:endParaRPr lang="en-US" sz="1201" kern="0" dirty="0">
              <a:solidFill>
                <a:srgbClr val="186072"/>
              </a:solidFill>
              <a:latin typeface="Raleway"/>
              <a:ea typeface="Arial"/>
              <a:cs typeface="Raleway"/>
              <a:sym typeface="Arial"/>
              <a:rtl val="0"/>
            </a:endParaRPr>
          </a:p>
          <a:p>
            <a:pPr marL="137288" indent="-137288" defTabSz="686440">
              <a:spcBef>
                <a:spcPts val="75"/>
              </a:spcBef>
              <a:buFontTx/>
              <a:buChar char="•"/>
              <a:defRPr/>
            </a:pPr>
            <a:endParaRPr lang="en-US" sz="1201" kern="0" dirty="0">
              <a:solidFill>
                <a:srgbClr val="186072"/>
              </a:solidFill>
              <a:latin typeface="Raleway"/>
              <a:ea typeface="Arial"/>
              <a:cs typeface="Raleway"/>
              <a:sym typeface="Arial"/>
              <a:rtl val="0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130E4CAA-7053-A44B-AE78-FC74E67A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1774" y="3428648"/>
            <a:ext cx="1269905" cy="339523"/>
          </a:xfrm>
          <a:prstGeom prst="rect">
            <a:avLst/>
          </a:prstGeom>
          <a:noFill/>
          <a:ln w="9525">
            <a:solidFill>
              <a:srgbClr val="BFBFBF"/>
            </a:solidFill>
            <a:miter lim="800000"/>
            <a:headEnd/>
            <a:tailEnd/>
          </a:ln>
        </p:spPr>
      </p:pic>
      <p:grpSp>
        <p:nvGrpSpPr>
          <p:cNvPr id="21" name="Group 146">
            <a:extLst>
              <a:ext uri="{FF2B5EF4-FFF2-40B4-BE49-F238E27FC236}">
                <a16:creationId xmlns:a16="http://schemas.microsoft.com/office/drawing/2014/main" id="{23955359-46F9-4644-A6CE-B3695481D551}"/>
              </a:ext>
            </a:extLst>
          </p:cNvPr>
          <p:cNvGrpSpPr/>
          <p:nvPr/>
        </p:nvGrpSpPr>
        <p:grpSpPr>
          <a:xfrm>
            <a:off x="5938366" y="3791120"/>
            <a:ext cx="1276769" cy="463004"/>
            <a:chOff x="5684861" y="2351765"/>
            <a:chExt cx="1700784" cy="6167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15EF1C0-79E3-2D43-806A-14D66290359A}"/>
                </a:ext>
              </a:extLst>
            </p:cNvPr>
            <p:cNvSpPr/>
            <p:nvPr/>
          </p:nvSpPr>
          <p:spPr>
            <a:xfrm>
              <a:off x="5684861" y="2351765"/>
              <a:ext cx="1700784" cy="61676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BFB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6440"/>
              <a:endParaRPr lang="en-US" sz="1051" kern="0">
                <a:solidFill>
                  <a:srgbClr val="FFFFFF"/>
                </a:solidFill>
                <a:latin typeface="Source Sans Pro"/>
                <a:cs typeface="Source Sans Pro"/>
                <a:sym typeface="Arial"/>
                <a:rtl val="0"/>
              </a:endParaRPr>
            </a:p>
          </p:txBody>
        </p:sp>
        <p:pic>
          <p:nvPicPr>
            <p:cNvPr id="23" name="Picture 19">
              <a:extLst>
                <a:ext uri="{FF2B5EF4-FFF2-40B4-BE49-F238E27FC236}">
                  <a16:creationId xmlns:a16="http://schemas.microsoft.com/office/drawing/2014/main" id="{25D1C122-9B48-DA45-A492-DDC0A2D1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198" y="2390274"/>
              <a:ext cx="1015091" cy="538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7BE50393-8C70-434B-911F-CC46B862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6902" y="2390274"/>
              <a:ext cx="526662" cy="532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Group 145">
            <a:extLst>
              <a:ext uri="{FF2B5EF4-FFF2-40B4-BE49-F238E27FC236}">
                <a16:creationId xmlns:a16="http://schemas.microsoft.com/office/drawing/2014/main" id="{357B6C4F-EC2E-B94A-BB29-64F3F53E9E3A}"/>
              </a:ext>
            </a:extLst>
          </p:cNvPr>
          <p:cNvGrpSpPr>
            <a:grpSpLocks noChangeAspect="1"/>
          </p:cNvGrpSpPr>
          <p:nvPr/>
        </p:nvGrpSpPr>
        <p:grpSpPr>
          <a:xfrm>
            <a:off x="7224091" y="3420439"/>
            <a:ext cx="776131" cy="832557"/>
            <a:chOff x="7460722" y="1826936"/>
            <a:chExt cx="1059541" cy="113657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5D9D00-4182-4749-A660-132B84075120}"/>
                </a:ext>
              </a:extLst>
            </p:cNvPr>
            <p:cNvSpPr/>
            <p:nvPr/>
          </p:nvSpPr>
          <p:spPr>
            <a:xfrm>
              <a:off x="7460722" y="1826936"/>
              <a:ext cx="1059541" cy="11365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FBFB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6440"/>
              <a:endParaRPr lang="en-US" sz="1051" kern="0">
                <a:solidFill>
                  <a:srgbClr val="FFFFFF"/>
                </a:solidFill>
                <a:latin typeface="Source Sans Pro"/>
                <a:cs typeface="Source Sans Pro"/>
                <a:sym typeface="Arial"/>
                <a:rtl val="0"/>
              </a:endParaRPr>
            </a:p>
          </p:txBody>
        </p:sp>
        <p:pic>
          <p:nvPicPr>
            <p:cNvPr id="27" name="Picture 26" descr="ORNL_leaf white">
              <a:extLst>
                <a:ext uri="{FF2B5EF4-FFF2-40B4-BE49-F238E27FC236}">
                  <a16:creationId xmlns:a16="http://schemas.microsoft.com/office/drawing/2014/main" id="{F1BD3F31-4C4F-8948-9655-2843F325B57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97403" y="1866466"/>
              <a:ext cx="985542" cy="465414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ffectLst>
              <a:outerShdw blurRad="63500" algn="ctr" rotWithShape="0">
                <a:schemeClr val="bg2">
                  <a:alpha val="74998"/>
                </a:scheme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57F962F-84E8-8F43-93F8-96F74144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5393" y="2367156"/>
              <a:ext cx="987552" cy="560948"/>
            </a:xfrm>
            <a:prstGeom prst="rect">
              <a:avLst/>
            </a:prstGeom>
          </p:spPr>
        </p:pic>
      </p:grpSp>
      <p:pic>
        <p:nvPicPr>
          <p:cNvPr id="30" name="Picture 29" descr="cn-repo-map.png">
            <a:extLst>
              <a:ext uri="{FF2B5EF4-FFF2-40B4-BE49-F238E27FC236}">
                <a16:creationId xmlns:a16="http://schemas.microsoft.com/office/drawing/2014/main" id="{6C80702B-1587-0C4D-AEC8-81A6F44C0C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t="7347" r="-831" b="-30"/>
          <a:stretch/>
        </p:blipFill>
        <p:spPr>
          <a:xfrm>
            <a:off x="5921129" y="2178346"/>
            <a:ext cx="2079111" cy="1027716"/>
          </a:xfrm>
          <a:prstGeom prst="rect">
            <a:avLst/>
          </a:prstGeom>
          <a:ln>
            <a:noFill/>
          </a:ln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9C3AD5E-CD4A-1749-A307-AEB8B99FEB7B}"/>
              </a:ext>
            </a:extLst>
          </p:cNvPr>
          <p:cNvSpPr txBox="1">
            <a:spLocks/>
          </p:cNvSpPr>
          <p:nvPr/>
        </p:nvSpPr>
        <p:spPr>
          <a:xfrm>
            <a:off x="1590522" y="5006471"/>
            <a:ext cx="7171203" cy="30349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Font typeface="Titillium Web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r"/>
            <a:r>
              <a:rPr lang="en-US" sz="1200" dirty="0" err="1">
                <a:solidFill>
                  <a:srgbClr val="646B7A"/>
                </a:solidFill>
                <a:latin typeface="Raleway"/>
                <a:cs typeface="Raleway"/>
              </a:rPr>
              <a:t>www.dataone.org</a:t>
            </a:r>
            <a:r>
              <a:rPr lang="en-US" sz="1200" dirty="0">
                <a:solidFill>
                  <a:srgbClr val="646B7A"/>
                </a:solidFill>
                <a:latin typeface="Raleway"/>
                <a:cs typeface="Raleway"/>
              </a:rPr>
              <a:t>/coordinating-nodes</a:t>
            </a:r>
          </a:p>
          <a:p>
            <a:pPr lvl="1"/>
            <a:endParaRPr lang="en-US" sz="901" dirty="0">
              <a:solidFill>
                <a:srgbClr val="646B7A"/>
              </a:solidFill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8198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Screen Shot 2018-09-17 at 11.29.4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724" y="3336117"/>
            <a:ext cx="4002554" cy="2573427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06801"/>
            <a:ext cx="9144000" cy="412130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Federated Earth Science Repositories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2000" dirty="0"/>
              <a:t>Core Cyberinfrastructure</a:t>
            </a:r>
          </a:p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709" y="1961950"/>
            <a:ext cx="1880034" cy="99448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2992" y="1974627"/>
            <a:ext cx="1973605" cy="1004182"/>
          </a:xfrm>
          <a:prstGeom prst="rect">
            <a:avLst/>
          </a:prstGeom>
        </p:spPr>
      </p:pic>
      <p:sp>
        <p:nvSpPr>
          <p:cNvPr id="150" name="Bent Arrow 149"/>
          <p:cNvSpPr/>
          <p:nvPr/>
        </p:nvSpPr>
        <p:spPr>
          <a:xfrm>
            <a:off x="4609021" y="2416598"/>
            <a:ext cx="948350" cy="555396"/>
          </a:xfrm>
          <a:prstGeom prst="bentArrow">
            <a:avLst>
              <a:gd name="adj1" fmla="val 6900"/>
              <a:gd name="adj2" fmla="val 12706"/>
              <a:gd name="adj3" fmla="val 25000"/>
              <a:gd name="adj4" fmla="val 43750"/>
            </a:avLst>
          </a:prstGeom>
          <a:solidFill>
            <a:srgbClr val="6AB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>
              <a:solidFill>
                <a:schemeClr val="tx1"/>
              </a:solidFill>
            </a:endParaRPr>
          </a:p>
        </p:txBody>
      </p:sp>
      <p:sp>
        <p:nvSpPr>
          <p:cNvPr id="173" name="Bent Arrow 172"/>
          <p:cNvSpPr/>
          <p:nvPr/>
        </p:nvSpPr>
        <p:spPr>
          <a:xfrm flipH="1">
            <a:off x="3565050" y="2416598"/>
            <a:ext cx="948350" cy="565142"/>
          </a:xfrm>
          <a:prstGeom prst="bentArrow">
            <a:avLst>
              <a:gd name="adj1" fmla="val 6900"/>
              <a:gd name="adj2" fmla="val 12706"/>
              <a:gd name="adj3" fmla="val 25000"/>
              <a:gd name="adj4" fmla="val 43750"/>
            </a:avLst>
          </a:prstGeom>
          <a:solidFill>
            <a:srgbClr val="6AB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8" idx="2"/>
          </p:cNvCxnSpPr>
          <p:nvPr/>
        </p:nvCxnSpPr>
        <p:spPr>
          <a:xfrm flipH="1">
            <a:off x="2920341" y="3414081"/>
            <a:ext cx="1646173" cy="389828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2"/>
          </p:cNvCxnSpPr>
          <p:nvPr/>
        </p:nvCxnSpPr>
        <p:spPr>
          <a:xfrm>
            <a:off x="4566514" y="3414081"/>
            <a:ext cx="1970169" cy="1580924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2"/>
          </p:cNvCxnSpPr>
          <p:nvPr/>
        </p:nvCxnSpPr>
        <p:spPr>
          <a:xfrm>
            <a:off x="4566514" y="3414082"/>
            <a:ext cx="786247" cy="1961213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</p:cNvCxnSpPr>
          <p:nvPr/>
        </p:nvCxnSpPr>
        <p:spPr>
          <a:xfrm flipH="1">
            <a:off x="4118613" y="3414082"/>
            <a:ext cx="447901" cy="1667027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2"/>
          </p:cNvCxnSpPr>
          <p:nvPr/>
        </p:nvCxnSpPr>
        <p:spPr>
          <a:xfrm>
            <a:off x="4566513" y="3414083"/>
            <a:ext cx="377256" cy="734241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2"/>
          </p:cNvCxnSpPr>
          <p:nvPr/>
        </p:nvCxnSpPr>
        <p:spPr>
          <a:xfrm flipH="1">
            <a:off x="3314981" y="3414082"/>
            <a:ext cx="1251533" cy="1071479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2"/>
          </p:cNvCxnSpPr>
          <p:nvPr/>
        </p:nvCxnSpPr>
        <p:spPr>
          <a:xfrm flipH="1">
            <a:off x="2884462" y="3414083"/>
            <a:ext cx="1682051" cy="511807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15966" y="3260339"/>
            <a:ext cx="1029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" idx="2"/>
          </p:cNvCxnSpPr>
          <p:nvPr/>
        </p:nvCxnSpPr>
        <p:spPr>
          <a:xfrm flipH="1">
            <a:off x="3286279" y="3414081"/>
            <a:ext cx="1280235" cy="999726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8" idx="2"/>
          </p:cNvCxnSpPr>
          <p:nvPr/>
        </p:nvCxnSpPr>
        <p:spPr>
          <a:xfrm flipH="1">
            <a:off x="3329331" y="3414083"/>
            <a:ext cx="1237182" cy="834695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8" idx="2"/>
          </p:cNvCxnSpPr>
          <p:nvPr/>
        </p:nvCxnSpPr>
        <p:spPr>
          <a:xfrm flipH="1">
            <a:off x="3415435" y="3414081"/>
            <a:ext cx="1151080" cy="863397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8" idx="2"/>
          </p:cNvCxnSpPr>
          <p:nvPr/>
        </p:nvCxnSpPr>
        <p:spPr>
          <a:xfrm flipH="1">
            <a:off x="3494362" y="3414081"/>
            <a:ext cx="1072151" cy="999726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</p:cNvCxnSpPr>
          <p:nvPr/>
        </p:nvCxnSpPr>
        <p:spPr>
          <a:xfrm flipH="1">
            <a:off x="3759849" y="3414082"/>
            <a:ext cx="806665" cy="927973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</p:cNvCxnSpPr>
          <p:nvPr/>
        </p:nvCxnSpPr>
        <p:spPr>
          <a:xfrm flipH="1">
            <a:off x="3680920" y="3414080"/>
            <a:ext cx="885593" cy="884922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" idx="2"/>
          </p:cNvCxnSpPr>
          <p:nvPr/>
        </p:nvCxnSpPr>
        <p:spPr>
          <a:xfrm flipH="1">
            <a:off x="3946405" y="3414082"/>
            <a:ext cx="620108" cy="913623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mond 7"/>
          <p:cNvSpPr/>
          <p:nvPr/>
        </p:nvSpPr>
        <p:spPr>
          <a:xfrm>
            <a:off x="4415015" y="3116495"/>
            <a:ext cx="302997" cy="297586"/>
          </a:xfrm>
          <a:prstGeom prst="diamond">
            <a:avLst/>
          </a:prstGeom>
          <a:solidFill>
            <a:schemeClr val="l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/>
          </a:p>
        </p:txBody>
      </p:sp>
      <p:grpSp>
        <p:nvGrpSpPr>
          <p:cNvPr id="5" name="Group 4"/>
          <p:cNvGrpSpPr/>
          <p:nvPr/>
        </p:nvGrpSpPr>
        <p:grpSpPr>
          <a:xfrm>
            <a:off x="4936374" y="3068206"/>
            <a:ext cx="337278" cy="341443"/>
            <a:chOff x="4914849" y="2371187"/>
            <a:chExt cx="337278" cy="341442"/>
          </a:xfrm>
        </p:grpSpPr>
        <p:sp>
          <p:nvSpPr>
            <p:cNvPr id="80" name="Oval 79"/>
            <p:cNvSpPr/>
            <p:nvPr/>
          </p:nvSpPr>
          <p:spPr>
            <a:xfrm>
              <a:off x="4914849" y="2371187"/>
              <a:ext cx="337278" cy="341442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79" name="Oval 78"/>
            <p:cNvSpPr/>
            <p:nvPr/>
          </p:nvSpPr>
          <p:spPr>
            <a:xfrm>
              <a:off x="4943519" y="2398170"/>
              <a:ext cx="282687" cy="283323"/>
            </a:xfrm>
            <a:prstGeom prst="ellipse">
              <a:avLst/>
            </a:prstGeom>
            <a:solidFill>
              <a:srgbClr val="6AB6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81" name="Cloud 80"/>
            <p:cNvSpPr/>
            <p:nvPr/>
          </p:nvSpPr>
          <p:spPr>
            <a:xfrm>
              <a:off x="4952800" y="2450450"/>
              <a:ext cx="261922" cy="178763"/>
            </a:xfrm>
            <a:prstGeom prst="cloud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</a:rPr>
                <a:t>CN</a:t>
              </a:r>
            </a:p>
          </p:txBody>
        </p:sp>
      </p:grpSp>
      <p:pic>
        <p:nvPicPr>
          <p:cNvPr id="177" name="Picture 17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603" y="1961950"/>
            <a:ext cx="614828" cy="462497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845" y="1960370"/>
            <a:ext cx="647712" cy="483833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4399644" y="3068206"/>
            <a:ext cx="337278" cy="341443"/>
            <a:chOff x="4914849" y="2371187"/>
            <a:chExt cx="337278" cy="341442"/>
          </a:xfrm>
        </p:grpSpPr>
        <p:sp>
          <p:nvSpPr>
            <p:cNvPr id="93" name="Oval 92"/>
            <p:cNvSpPr/>
            <p:nvPr/>
          </p:nvSpPr>
          <p:spPr>
            <a:xfrm>
              <a:off x="4914849" y="2371187"/>
              <a:ext cx="337278" cy="341442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94" name="Oval 93"/>
            <p:cNvSpPr/>
            <p:nvPr/>
          </p:nvSpPr>
          <p:spPr>
            <a:xfrm>
              <a:off x="4943519" y="2398170"/>
              <a:ext cx="282687" cy="283323"/>
            </a:xfrm>
            <a:prstGeom prst="ellipse">
              <a:avLst/>
            </a:prstGeom>
            <a:solidFill>
              <a:srgbClr val="6AB6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95" name="Cloud 94"/>
            <p:cNvSpPr/>
            <p:nvPr/>
          </p:nvSpPr>
          <p:spPr>
            <a:xfrm>
              <a:off x="4952800" y="2450450"/>
              <a:ext cx="261922" cy="178763"/>
            </a:xfrm>
            <a:prstGeom prst="cloud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</a:rPr>
                <a:t>CN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886043" y="3068206"/>
            <a:ext cx="337278" cy="341443"/>
            <a:chOff x="4914849" y="2371187"/>
            <a:chExt cx="337278" cy="341442"/>
          </a:xfrm>
        </p:grpSpPr>
        <p:sp>
          <p:nvSpPr>
            <p:cNvPr id="97" name="Oval 96"/>
            <p:cNvSpPr/>
            <p:nvPr/>
          </p:nvSpPr>
          <p:spPr>
            <a:xfrm>
              <a:off x="4914849" y="2371187"/>
              <a:ext cx="337278" cy="341442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98" name="Oval 97"/>
            <p:cNvSpPr/>
            <p:nvPr/>
          </p:nvSpPr>
          <p:spPr>
            <a:xfrm>
              <a:off x="4943519" y="2398170"/>
              <a:ext cx="282687" cy="283323"/>
            </a:xfrm>
            <a:prstGeom prst="ellipse">
              <a:avLst/>
            </a:prstGeom>
            <a:solidFill>
              <a:srgbClr val="6AB6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0"/>
            </a:p>
          </p:txBody>
        </p:sp>
        <p:sp>
          <p:nvSpPr>
            <p:cNvPr id="99" name="Cloud 98"/>
            <p:cNvSpPr/>
            <p:nvPr/>
          </p:nvSpPr>
          <p:spPr>
            <a:xfrm>
              <a:off x="4952800" y="2450450"/>
              <a:ext cx="261922" cy="178763"/>
            </a:xfrm>
            <a:prstGeom prst="cloud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</a:rPr>
                <a:t>CN</a:t>
              </a: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cxnSp>
        <p:nvCxnSpPr>
          <p:cNvPr id="100" name="Straight Connector 99"/>
          <p:cNvCxnSpPr>
            <a:stCxn id="93" idx="4"/>
          </p:cNvCxnSpPr>
          <p:nvPr/>
        </p:nvCxnSpPr>
        <p:spPr>
          <a:xfrm>
            <a:off x="4568284" y="3409648"/>
            <a:ext cx="504641" cy="702799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3" idx="4"/>
          </p:cNvCxnSpPr>
          <p:nvPr/>
        </p:nvCxnSpPr>
        <p:spPr>
          <a:xfrm>
            <a:off x="4568283" y="3409647"/>
            <a:ext cx="1961224" cy="1893894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93" idx="4"/>
          </p:cNvCxnSpPr>
          <p:nvPr/>
        </p:nvCxnSpPr>
        <p:spPr>
          <a:xfrm flipH="1">
            <a:off x="3623517" y="3409649"/>
            <a:ext cx="944767" cy="1190717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93" idx="4"/>
          </p:cNvCxnSpPr>
          <p:nvPr/>
        </p:nvCxnSpPr>
        <p:spPr>
          <a:xfrm flipH="1">
            <a:off x="3802899" y="3409649"/>
            <a:ext cx="765385" cy="1449028"/>
          </a:xfrm>
          <a:prstGeom prst="line">
            <a:avLst/>
          </a:prstGeom>
          <a:ln w="9525">
            <a:solidFill>
              <a:schemeClr val="accent1">
                <a:shade val="95000"/>
                <a:satMod val="10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84" y="4117349"/>
            <a:ext cx="219819" cy="219819"/>
          </a:xfrm>
          <a:prstGeom prst="rect">
            <a:avLst/>
          </a:prstGeom>
          <a:ln>
            <a:noFill/>
          </a:ln>
        </p:spPr>
      </p:pic>
      <p:pic>
        <p:nvPicPr>
          <p:cNvPr id="158" name="Picture 157" descr="SEADshort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44" y="4642668"/>
            <a:ext cx="683499" cy="219819"/>
          </a:xfrm>
          <a:prstGeom prst="rect">
            <a:avLst/>
          </a:prstGeom>
          <a:ln>
            <a:noFill/>
          </a:ln>
        </p:spPr>
      </p:pic>
      <p:pic>
        <p:nvPicPr>
          <p:cNvPr id="160" name="Picture 159" descr="CornellLab.jp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949" y="4349153"/>
            <a:ext cx="1004887" cy="219819"/>
          </a:xfrm>
          <a:prstGeom prst="rect">
            <a:avLst/>
          </a:prstGeom>
          <a:ln>
            <a:noFill/>
          </a:ln>
        </p:spPr>
      </p:pic>
      <p:pic>
        <p:nvPicPr>
          <p:cNvPr id="164" name="Picture 163" descr="MerrittLogo.jp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79" y="3592031"/>
            <a:ext cx="1386025" cy="219819"/>
          </a:xfrm>
          <a:prstGeom prst="rect">
            <a:avLst/>
          </a:prstGeom>
          <a:ln>
            <a:noFill/>
          </a:ln>
        </p:spPr>
      </p:pic>
      <p:pic>
        <p:nvPicPr>
          <p:cNvPr id="175" name="Picture 174" descr="screen-capture-13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533" y="3839262"/>
            <a:ext cx="241718" cy="219819"/>
          </a:xfrm>
          <a:prstGeom prst="rect">
            <a:avLst/>
          </a:prstGeom>
        </p:spPr>
      </p:pic>
      <p:pic>
        <p:nvPicPr>
          <p:cNvPr id="179" name="Picture 178" descr="screen-capture-17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125" y="3329372"/>
            <a:ext cx="770535" cy="219819"/>
          </a:xfrm>
          <a:prstGeom prst="rect">
            <a:avLst/>
          </a:prstGeom>
        </p:spPr>
      </p:pic>
      <p:pic>
        <p:nvPicPr>
          <p:cNvPr id="171" name="Picture 170" descr="screen-capture-10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37" y="3854691"/>
            <a:ext cx="172510" cy="219819"/>
          </a:xfrm>
          <a:prstGeom prst="rect">
            <a:avLst/>
          </a:prstGeom>
        </p:spPr>
      </p:pic>
      <p:pic>
        <p:nvPicPr>
          <p:cNvPr id="172" name="Picture 171" descr="screen-capture-21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275" y="5693307"/>
            <a:ext cx="408235" cy="219819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482" y="5183414"/>
            <a:ext cx="219818" cy="219818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390" y="3329372"/>
            <a:ext cx="1139801" cy="219819"/>
          </a:xfrm>
          <a:prstGeom prst="rect">
            <a:avLst/>
          </a:prstGeom>
        </p:spPr>
      </p:pic>
      <p:pic>
        <p:nvPicPr>
          <p:cNvPr id="181" name="Picture 180" descr="image.jp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21" y="5167985"/>
            <a:ext cx="816940" cy="219819"/>
          </a:xfrm>
          <a:prstGeom prst="rect">
            <a:avLst/>
          </a:prstGeom>
        </p:spPr>
      </p:pic>
      <p:pic>
        <p:nvPicPr>
          <p:cNvPr id="185" name="Picture 184" descr="KUBI.jp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921" y="5693307"/>
            <a:ext cx="830741" cy="219819"/>
          </a:xfrm>
          <a:prstGeom prst="rect">
            <a:avLst/>
          </a:prstGeom>
          <a:ln>
            <a:noFill/>
          </a:ln>
        </p:spPr>
      </p:pic>
      <p:pic>
        <p:nvPicPr>
          <p:cNvPr id="187" name="Picture 186" descr="DryadLogo.jp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37" y="4905326"/>
            <a:ext cx="351710" cy="219819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89" y="5430645"/>
            <a:ext cx="605005" cy="219819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483" y="5438359"/>
            <a:ext cx="219819" cy="219819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823" y="3584317"/>
            <a:ext cx="641138" cy="219819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789" y="4928470"/>
            <a:ext cx="215207" cy="219819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73351" y="4094207"/>
            <a:ext cx="942080" cy="219819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28" y="2985358"/>
            <a:ext cx="640163" cy="251492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606" y="3054622"/>
            <a:ext cx="607051" cy="251492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8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412" y="2706820"/>
            <a:ext cx="677096" cy="251492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9" y="4380008"/>
            <a:ext cx="252665" cy="219819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07" y="4136233"/>
            <a:ext cx="732728" cy="219819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545" y="4604096"/>
            <a:ext cx="319695" cy="289247"/>
          </a:xfrm>
          <a:prstGeom prst="rect">
            <a:avLst/>
          </a:prstGeom>
        </p:spPr>
      </p:pic>
      <p:pic>
        <p:nvPicPr>
          <p:cNvPr id="212" name="Picture 47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580" y="5448779"/>
            <a:ext cx="505583" cy="219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" name="Picture 214" descr="NRDC_logo_new.jpg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345" y="5693307"/>
            <a:ext cx="351710" cy="219819"/>
          </a:xfrm>
          <a:prstGeom prst="rect">
            <a:avLst/>
          </a:prstGeom>
        </p:spPr>
      </p:pic>
      <p:pic>
        <p:nvPicPr>
          <p:cNvPr id="218" name="Picture 217" descr="PPBio.png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4078" y="3329372"/>
            <a:ext cx="280586" cy="219819"/>
          </a:xfrm>
          <a:prstGeom prst="rect">
            <a:avLst/>
          </a:prstGeom>
        </p:spPr>
      </p:pic>
      <p:pic>
        <p:nvPicPr>
          <p:cNvPr id="220" name="Picture 219" descr="NKN.png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263" y="3891703"/>
            <a:ext cx="902213" cy="219819"/>
          </a:xfrm>
          <a:prstGeom prst="rect">
            <a:avLst/>
          </a:prstGeom>
        </p:spPr>
      </p:pic>
      <p:pic>
        <p:nvPicPr>
          <p:cNvPr id="221" name="Picture 220" descr="ncei-circular-icon.png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114" y="4871792"/>
            <a:ext cx="242515" cy="234474"/>
          </a:xfrm>
          <a:prstGeom prst="rect">
            <a:avLst/>
          </a:prstGeom>
        </p:spPr>
      </p:pic>
      <p:pic>
        <p:nvPicPr>
          <p:cNvPr id="224" name="Picture 223" descr="NEON_new.png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483" y="3904594"/>
            <a:ext cx="547434" cy="219819"/>
          </a:xfrm>
          <a:prstGeom prst="rect">
            <a:avLst/>
          </a:prstGeom>
        </p:spPr>
      </p:pic>
      <p:pic>
        <p:nvPicPr>
          <p:cNvPr id="226" name="Picture 225" descr="Arctica.png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114" y="4947888"/>
            <a:ext cx="220169" cy="219819"/>
          </a:xfrm>
          <a:prstGeom prst="rect">
            <a:avLst/>
          </a:prstGeom>
        </p:spPr>
      </p:pic>
      <p:pic>
        <p:nvPicPr>
          <p:cNvPr id="227" name="Picture 226" descr="BCODMO.jpeg"/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1257" y="5693307"/>
            <a:ext cx="646226" cy="219819"/>
          </a:xfrm>
          <a:prstGeom prst="rect">
            <a:avLst/>
          </a:prstGeom>
        </p:spPr>
      </p:pic>
      <p:pic>
        <p:nvPicPr>
          <p:cNvPr id="230" name="Picture 229" descr="R2R.png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829" y="5449614"/>
            <a:ext cx="248742" cy="219819"/>
          </a:xfrm>
          <a:prstGeom prst="rect">
            <a:avLst/>
          </a:prstGeom>
        </p:spPr>
      </p:pic>
      <p:pic>
        <p:nvPicPr>
          <p:cNvPr id="231" name="Picture 230" descr="GRIIDC_logo.jpg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485" y="5205926"/>
            <a:ext cx="303430" cy="219819"/>
          </a:xfrm>
          <a:prstGeom prst="rect">
            <a:avLst/>
          </a:prstGeom>
          <a:ln w="3175" cmpd="sng">
            <a:noFill/>
          </a:ln>
        </p:spPr>
      </p:pic>
      <p:pic>
        <p:nvPicPr>
          <p:cNvPr id="232" name="Picture 231" descr="tdar-logo.png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5202" y="4380762"/>
            <a:ext cx="418339" cy="217822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7826" y="5130976"/>
            <a:ext cx="293090" cy="293091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787" y="3573901"/>
            <a:ext cx="851168" cy="293090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433" y="4689851"/>
            <a:ext cx="191535" cy="219819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402" y="4162632"/>
            <a:ext cx="165597" cy="219819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307" y="4435020"/>
            <a:ext cx="223786" cy="223786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757" y="4623296"/>
            <a:ext cx="343229" cy="223786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76A3D356-7CB5-534A-9A6A-28052062D0A8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066" y="3329371"/>
            <a:ext cx="1068268" cy="320481"/>
          </a:xfrm>
          <a:prstGeom prst="rect">
            <a:avLst/>
          </a:prstGeom>
        </p:spPr>
      </p:pic>
      <p:pic>
        <p:nvPicPr>
          <p:cNvPr id="252" name="Picture 251" descr="cern_logo.png"/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371" y="3601971"/>
            <a:ext cx="407655" cy="2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3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" y="134850"/>
            <a:ext cx="9071272" cy="548998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Federated 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96007" y="5777556"/>
            <a:ext cx="275266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40" y="1470248"/>
            <a:ext cx="8241322" cy="44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598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134850"/>
            <a:ext cx="9143999" cy="548998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3200" b="1" dirty="0">
                <a:solidFill>
                  <a:srgbClr val="D4550F"/>
                </a:solidFill>
              </a:rPr>
              <a:t>Federated 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3038" y="5777556"/>
            <a:ext cx="255722" cy="225575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40" y="1470248"/>
            <a:ext cx="8241322" cy="44789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1338" y="1634455"/>
            <a:ext cx="8311661" cy="4368678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6"/>
            <a:endParaRPr lang="en-US" sz="32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212950" y="1368229"/>
            <a:ext cx="1548167" cy="4579925"/>
            <a:chOff x="1212950" y="513361"/>
            <a:chExt cx="1548166" cy="4579924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1212950" y="513361"/>
              <a:ext cx="1548165" cy="594126"/>
            </a:xfrm>
            <a:prstGeom prst="line">
              <a:avLst/>
            </a:prstGeom>
            <a:noFill/>
            <a:ln w="3175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1212950" y="3029405"/>
              <a:ext cx="1548166" cy="2063880"/>
            </a:xfrm>
            <a:prstGeom prst="line">
              <a:avLst/>
            </a:prstGeom>
            <a:noFill/>
            <a:ln w="3175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116" y="1368229"/>
            <a:ext cx="1616188" cy="4579925"/>
          </a:xfrm>
          <a:prstGeom prst="rect">
            <a:avLst/>
          </a:prstGeom>
          <a:ln w="63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50341" y="1963367"/>
            <a:ext cx="762609" cy="1920908"/>
          </a:xfrm>
          <a:prstGeom prst="rect">
            <a:avLst/>
          </a:prstGeom>
          <a:noFill/>
          <a:ln w="63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6"/>
            <a:endParaRPr lang="en-US" sz="32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66552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resentationTemplate_GreenColorPalette_2013Jan29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2127</Words>
  <Application>Microsoft Macintosh PowerPoint</Application>
  <PresentationFormat>On-screen Show (4:3)</PresentationFormat>
  <Paragraphs>574</Paragraphs>
  <Slides>34</Slides>
  <Notes>23</Notes>
  <HiddenSlides>10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ＭＳ Ｐゴシック</vt:lpstr>
      <vt:lpstr>Arial</vt:lpstr>
      <vt:lpstr>Baghdad</vt:lpstr>
      <vt:lpstr>Calibri</vt:lpstr>
      <vt:lpstr>FontAwesome</vt:lpstr>
      <vt:lpstr>Helvetica Light</vt:lpstr>
      <vt:lpstr>Raleway</vt:lpstr>
      <vt:lpstr>Source Sans Pro</vt:lpstr>
      <vt:lpstr>Titillium Web</vt:lpstr>
      <vt:lpstr>Work Sans</vt:lpstr>
      <vt:lpstr>Work Sans Light</vt:lpstr>
      <vt:lpstr>Work Sans Medium</vt:lpstr>
      <vt:lpstr>PresentationTemplate_GreenColorPalette_2013Jan29</vt:lpstr>
      <vt:lpstr>DataONE: From DataNet Project to Engaged Global Community in the Contemporary Data Landscape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DataONE Plans for Years 4-5 and  Sustainability and Governance</dc:title>
  <dc:creator>Sandusky, Robert</dc:creator>
  <cp:lastModifiedBy>Sandusky, Robert</cp:lastModifiedBy>
  <cp:revision>95</cp:revision>
  <dcterms:modified xsi:type="dcterms:W3CDTF">2018-12-10T22:45:09Z</dcterms:modified>
</cp:coreProperties>
</file>